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85" r:id="rId3"/>
    <p:sldId id="280" r:id="rId4"/>
    <p:sldId id="286" r:id="rId5"/>
    <p:sldId id="287" r:id="rId6"/>
    <p:sldId id="289" r:id="rId7"/>
    <p:sldId id="315" r:id="rId8"/>
    <p:sldId id="311" r:id="rId9"/>
    <p:sldId id="312" r:id="rId10"/>
    <p:sldId id="307" r:id="rId11"/>
    <p:sldId id="306" r:id="rId12"/>
    <p:sldId id="308" r:id="rId13"/>
    <p:sldId id="309" r:id="rId14"/>
    <p:sldId id="310" r:id="rId15"/>
    <p:sldId id="313" r:id="rId16"/>
    <p:sldId id="314" r:id="rId17"/>
    <p:sldId id="318" r:id="rId18"/>
    <p:sldId id="304" r:id="rId19"/>
    <p:sldId id="317" r:id="rId20"/>
    <p:sldId id="316" r:id="rId21"/>
  </p:sldIdLst>
  <p:sldSz cx="9144000" cy="6858000" type="screen4x3"/>
  <p:notesSz cx="6858000" cy="9144000"/>
  <p:embeddedFontLst>
    <p:embeddedFont>
      <p:font typeface="Tahoma" panose="020B0604030504040204" pitchFamily="34" charset="0"/>
      <p:regular r:id="rId23"/>
      <p:bold r:id="rId24"/>
    </p:embeddedFont>
    <p:embeddedFont>
      <p:font typeface="Cambria" panose="02040503050406030204" pitchFamily="18"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Open Sans ExtraBold" panose="020B0604020202020204" charset="0"/>
      <p:bold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0" autoAdjust="0"/>
    <p:restoredTop sz="94660"/>
  </p:normalViewPr>
  <p:slideViewPr>
    <p:cSldViewPr snapToGrid="0">
      <p:cViewPr varScale="1">
        <p:scale>
          <a:sx n="70" d="100"/>
          <a:sy n="70" d="100"/>
        </p:scale>
        <p:origin x="142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‹nº›</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5995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8388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5872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3059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2038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2768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0612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0368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3881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0571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5271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6753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297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4" name="Google Shape;74;p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78"/>
        <p:cNvGrpSpPr/>
        <p:nvPr/>
      </p:nvGrpSpPr>
      <p:grpSpPr>
        <a:xfrm>
          <a:off x="0" y="0"/>
          <a:ext cx="0" cy="0"/>
          <a:chOff x="0" y="0"/>
          <a:chExt cx="0" cy="0"/>
        </a:xfrm>
      </p:grpSpPr>
      <p:sp>
        <p:nvSpPr>
          <p:cNvPr id="79" name="Google Shape;79;p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0" name="Google Shape;80;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e texto verticais" type="vertTitleAndTx">
  <p:cSld name="VERTICAL_TITLE_AND_VERTICAL_TEX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9" name="Google Shape;39;p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9" name="Google Shape;49;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0" name="Google Shape;50;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Google Shape;55;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leismunicipais.com.br/a/pr/p/paranagua/lei-complementar/2010/11/116/lei-complementar-n-116-2010-altera-dispositivos-da-lei-complementar-n-1132009-plano-de-cargos-carreira-e-remuneracao-do-magisterio-publico-municipal-de-paranagua" TargetMode="External"/><Relationship Id="rId5" Type="http://schemas.openxmlformats.org/officeDocument/2006/relationships/image" Target="../media/image11.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mailto:vivian.oliveira@paranagua.pr.gov.br"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mailto:lucia.voi@paranagua.pr.gov.br" TargetMode="External"/><Relationship Id="rId5" Type="http://schemas.openxmlformats.org/officeDocument/2006/relationships/hyperlink" Target="mailto:ana.falanga@paranagua.pr.gov.br"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descr="C:\Users\ronaldo1\Downloads\01.jpg"/>
          <p:cNvPicPr preferRelativeResize="0"/>
          <p:nvPr/>
        </p:nvPicPr>
        <p:blipFill rotWithShape="1">
          <a:blip r:embed="rId3">
            <a:alphaModFix/>
          </a:blip>
          <a:srcRect/>
          <a:stretch/>
        </p:blipFill>
        <p:spPr>
          <a:xfrm>
            <a:off x="241550" y="448420"/>
            <a:ext cx="8669547" cy="5357154"/>
          </a:xfrm>
          <a:prstGeom prst="rect">
            <a:avLst/>
          </a:prstGeom>
          <a:noFill/>
          <a:ln w="9525" cap="flat" cmpd="sng">
            <a:solidFill>
              <a:schemeClr val="lt1"/>
            </a:solid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095507" y="615228"/>
            <a:ext cx="0" cy="5616575"/>
          </a:xfrm>
          <a:prstGeom prst="straightConnector1">
            <a:avLst/>
          </a:prstGeom>
          <a:noFill/>
          <a:ln w="38100" cap="flat" cmpd="sng">
            <a:solidFill>
              <a:srgbClr val="9BBB59"/>
            </a:solidFill>
            <a:prstDash val="solid"/>
            <a:miter lim="800000"/>
            <a:headEnd type="none" w="med" len="med"/>
            <a:tailEnd type="none" w="med" len="med"/>
          </a:ln>
          <a:effectLst>
            <a:outerShdw blurRad="63500" dist="23000" dir="5400000">
              <a:srgbClr val="000000">
                <a:alpha val="34901"/>
              </a:srgbClr>
            </a:outerShdw>
          </a:effectLst>
        </p:spPr>
      </p:cxnSp>
      <p:sp>
        <p:nvSpPr>
          <p:cNvPr id="94" name="Google Shape;94;p14" descr="data:image/jpeg;base64,/9j/4AAQSkZJRgABAQAAAQABAAD/2wCEAAkGBxQTEhQUExQWFBQWGRoYGRYYGBgYFxUbGxQXGRYXHxcYHCggHRslHBoXITEiJikrLi4uFyAzODQsNygtLisBCgoKDg0OGhAQGy8mICY0LDAsLy0sLywsNCw0LywsNC0vLC8sNDQsLDAvLCwsNCwsLCwsLDQsLCwsLywsLCwsLP/AABEIAGMAgwMBEQACEQEDEQH/xAAbAAABBQEBAAAAAAAAAAAAAAADAAECBAUGB//EADcQAAEDAgQEAwYEBgMAAAAAAAEAAhEDIQQSMUEFIlFhcYGREzJCobHRBiPB8AcUUqKy4RVTcv/EABoBAAIDAQEAAAAAAAAAAAAAAAIDAAEEBQb/xAAzEQABAwIEAgoCAQQDAAAAAAABAAIRAyEEEjFBUXEFEyJhgZGhseHwwdEjFDJS8RUzU//aAAwDAQACEQMRAD8A7VeDXo0lIUUgEQCimGIg1DKkKaPIqzJ/Zq8irMlkVZFMyY01RYrzKBYhLVcqOVDlVylCkK00KoUTKlElFElFElFElSiStRSARBRFY1Na1AStXB8Ic67uUf3H7Lq4fo177vsPX4WKri2ts259FdPDqZfGWA1o0tJJOvkPmtpwVF1XLEAAad/+lnGIqBkzqVN/CaZFpHcH7pjujqBECRyKEYqoNbqpVw0wA1pElo2IIBAk7g6rG+hIADQRJA4iLX4jdPbUi89/32RKvBRHK4zbXTvsmv6Lbl7DjPegbjDPaFlnY7CGmQDzZtI1Om3mubisM7DkA3nSFro1hUBItCqkBZYbqnSVEgdUBDeKsSoOahLUQKGQgIRJkKiSiiSiiSpRIIlEVjUxoQkrQ4aPzG8pdEmB/tdDBj+ZsCYustc9g3hboxLv+t/9v3XeFd//AJn0/a5vVt/yHr+lXw+IBcXuBbNmzpEDcW1lZ6NZpcarwROk6RbfTVNfTIbkbfjzVt+JaIjmkSMt5Wp1dgiLzpF0gUzvbmoUcPLTnuXXPY7RGmyGnRlh6y5NzzROqQ7s7JsLWu5pJMExO4tvvBQ0aozGmTvaeH5hXUZYOA5psZSBfSJ2cf8AEqsRTDqtInYn2V0nEMeO5HeWtBJsJ2G58N09xZTaSbftKAc4wgYKnZwjl0BIgkbg+aThmWIi20i8JlV1xx3hY3FcI2m4BpmROXp/pcXHYdlF4DDrtw+F0MNVc9suCzHhcxwWsFDKBEkqUSUUSVKKQCMKirFNv7+q0MCW4rqMBhgxotBIE9SV6jC0BSpi191xq1QvceGyslaUpAwJ/Lb2AHmNQkYX/pbyTK395QagFN+ZonPYtGsjcfqlOAo1M7ROaxG/MflGDnblO26KcWLBoJcZtpERMzpqEw4ltg25M20048NUPVG5Oih/KywgwCSSNw09kP8AT5qZa6JMkdxV9bDgRy5qNSpmYx/Qg26EwULn56bKveNPJEG5XOYi494DHSYMGL3kaR5wmYpzRScCdrIKIJeITfma8oj4bmfOLKfzm9uXHx28lP49L8/hZfFqZc6S1oLQCYMkgkj5LlY9jnuzEAEAE3kxp6LZhnBogHX3WTVC5LwtzSgFIKYmVKJKKJKKItMJrQhKuUKZ5XZSWAyTtbxWykx1qmUloN1ne4XbNyuoqVABJNl6hz2tGY6LjhpJgILqxcQGEaSSZIjYeJv6JJql7gKcaTP3imBgaJehNc9gAIbc+9NrncapQdVpNDSBc6za/FGQx5mfBGw2FazTU6n6+CdRw7KWmu5S6lUv5IGJw4LyLc7DfuIg+UpNai11XL/kD5jQ+qZTqEMngUWniYs/lI32d3B/RMbXy9mrY+h5H8aoTTm7L+6BTo5y4SQyZ0iSZm56GCkNpdaXNk5ddIuZ9kwvyAGL85Ra+ClpAPMY5nX3ny8k2phQ5hANzub/AHwQNrQ4E6cAouqVBDOUkgw47946oS+s0inaTofhWG0z2tuChVwTnSHOsBDTvrN/khfhalSQ920A7+KttZrYLRz+FgVmEEgiDuOi8/UaQYIuumwg3CrOCzEJwUECtJRRJUoj0wtDAgcum4QSaQB0EgdwvTdHkuoAO7x4Lj4kRUspHDtFRkCLOPpEHyn5ojRY2szKOP4VdY4sMngonDim5rh/5udJI08L27qjRbRe17eVzx+6KxUNRpaeaLjHAjIDzOt4DcpmIcHDqhqfbigpAg59grIWlKVKo4ioXfC0BpHqSfKyxPc4VjU2AAPvPhZaGgGmG7m49lZcWusYM7LUSx/ZMFJGZt0PC6uAktBgTe+/lp80qhOZwGg0n18EdTQHdNWxBuGNJIgTsCftqqqVnSW0xJ47T8alRtMWLigUsNUklzoMQCIvdxG2lwkMw9cklzrxE24n0TXVKcCB9srNOveHDKfVp8CtTapnK8QfTzSSy0tMj1WRxjK54LbyIPQx0K4/SGR9QOZ48LcPsLdhczWwVlPYuU5q2hyHkO2qXkJMBFmCg4ICIRSoyqhRWqS0sS3LouG12tptDjB1vbUmF6LB1mMota4xzXKrsc55ICJjakZXNEuvBEQex7FMxLyMrmCTtw5eKCi2ZDtN1NuEBu/mJ9B2ARjDh16lz6eSE1SLMsEChUyF0glsxn1IgDXt3SaTzRLpktnXU6b93f5pj29ZEa8P0jMmpeYZsBq7vPRNbmrdqYbtGp75/SAxTtF0enTAEDT6p7GNaIalucSZKpYwNYaeRrc2aANLGxlY8RlpFnVtGafsrRSl4dmJiEmYkte4ZeYgcoNib3noRF+yptYsquaW3MW7+Pl7KGmHMBmw9lbw9PK2DrcnxJWykwsbB13SHuzGQipiBVuIsBpmdrrNjGg0TO106gSHiEPE8PDyDJbAiBGm2qXWwTapBBi0ImYgskRKrVeEsgnOQBqTlgJLuimHRx9EwYx3ALhfxhxk0XGhSLSS053/ABAEkACLA5d+66HRfRjKY6x47UmOSlWsX22S4Vj3Ow1Jz3FzpeC462LYE72j1K5nT9ICs3KIstGEdAIVr+YHVefyLZmWo3Q+CMaFUdV0GBayowkZtMvN20jwK9DhRSr0yWzpF/xyXLrF9N0GONkfBsYQDADhqOh3tstGHbTIBA7Q17ilVS4GJtsra1JKr4USHHZzjHcafdIodoOOxJTaliBuAhYjChrSWgmL5ZOX0CVVw7GMJaO+JMeSNlUucAT47pYbAtDRMHwkCDcb/NSjhKbWifSR95qVK7if2jOwrcpA1O+p7XKacOzKWjffUpYqukFDYM4kmHtJEjYi2+x6IGjrm5jZwm4+6HgiP8ZjYpmYslrYEudMXtbfsFTcQ5zBAuZjhzVmkA4ybBGwryQc0EgkSLAxvCbRc4tObUGEFQAGyq4mXOJvDC229nAkx4fRZa01HE7Nj3kmOSczsgDjPsi8RxzKdJz3vDWx7xMaiy6NPtxlus0HReFOxlSHNzvyuMubmMOPUjcrsZRrCatjgX4ebVph1R5pZqjWUyWmHzMxbmOg1Wavim0nAHf3VXOittwbsNTq0qrmsObOwZmlxtlgsB5ZEGey5fSzqVVgvcbJ1AkOkILcTbVeYLVvldrgi3MC8w0X0nQjXsgwxpioDUMAePmiqh2Uhoutb/mBIDafLvoD5Bdb/kwHAMZ2Vi/pLdp10bC13vLnsaADA5j02geKfQq1KrnVKbbGNTw5JdRjGANcfJSz1Xhw5RIgi4LD172Vh2IqtIsNt5H79EMUmEG/Hmie3c0hpZt8JmAOx8Qmdc+mQwt8uHJDka4FwPmg1cWXSAfZRYZm6ne+kJT8S55IBybXG6Y2kG3Izcir9JgDQBoBC3saGtDRoFmcSSSULHPIYYmbAR1JtqlYlzm0zl1tCOiAXX0Q8OWscQXy5xBjoY6gfuEukWU3lpdJd7x3In5ntkCwUq5ZTBcA0E2GgmSiqmnQBeAAdOCpmeocpJhJjwwNaOYkTbfq6fEqNcKbWsbc93uoQXkuNh9siUKZlznRJiw0AAsPqjpMcCXP1MacPsoXuEAN2XnX8TnlnsqYs1xe7sYygT4SVs6NoBheQIvbkjc/NF1wS6qpddxKlUpYWjTpNdUa38/2zT7hIBy8pOhnWFwOkHOc7+3TdFTiSuew9IuMm5Jkn9Vw6jlraFrNwhhZM4T8q61rliBWiEZj05r0stW3wKuOZu85h6AFdvouqO0zfVc/GMNneCuYjDFzjBgOyyZuMpOnyWyrQc95gwDEne06JDKga0TqJ5XUcPSAqu65Rc6uk6+URZDSphuIdxjfU9/hore4mkOfkrhC2m9is6rUmOp8obmbtBAInYrKxr6IytEjbZOcWvuTBQ6eeq0Zg1oOsTJvp2QM62uwZ4A34/CI5KbuzJKJVo5cpY0cvwi0zqfFMfSyZXU26bc/yha/NIcdUCpiGtfNT3iIDRfK3r5rO+u2nUzVdeAvA+UxtMvZDNPKSq78bTaS6nmnpHK6/fTfRZ3YqixxdRmeVj56eCaKL3AB8flaeGxLXiWnxG4XToV2VhLT+1kqU3MMFcL/ABM4e+plqNILaTTmb0kiTOmgFtVuwtdgfk3KjQQJXnlGg585Wl0AuMCYA1PkukSBqrV6u72LRSbZ7xmqneD7tPwi56k9l5/pPFFzsjTYJ1Ns3V/hVHRebrOW6mFuigFklPhXkpGpAogVRVihXLSCDBGifSquY4OabhKewOEFaDOL1JkkEf06D7roN6SrZsxIPdssxwjIgeaIeKnPmyjSAC7Trtvb0TD0iesz5doF/jdD/SjLln0VtnGWbtcPQrW3pOmdQQkHBu2IVyhiGvHKfuPJbKVenVEtP7SH03MNwh0BkdkmW5ZHURqPmEumOqd1cy2Ld0a/hE/ttzb7rPx3FZswwP6t1z8T0hmEUjHetVLCxd6yn1bkkknvquU6oSZJWwMUPaIOsR5U7axFwSD2MKxVIMgwqLAbFc/+JOFmu5jhUawNblymbHMTNhvPyXo+i+lMPQoCm+xusNai8vJCLw7jhw9MMe+k4MHLlpuDvCdL6X6rVUx+GddpMrOaDuC4yixz3lzrkmSep3XEqVJuVra1dTwuhAC5tVy1MC1wFnlNREKtJWopAqwVFIPRByGE4qK86rKpCoiD1WVS9oizqsqkyuWmWmD1CJtUsMtMFUWB1ihOelFyMBQLkBcihRlDKtKVcqIGIbKJrkJCw8XgJK0tqQlFiWE4dBVOqyoGLaw9KFmcZTgEeEEq06iiSitJWqSUUTqKJFRRPKtUlKkq0lRUUVFElStJRRRKtUhuaEQVJNaFCoihCrTqlF//2Q=="/>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5" name="Google Shape;95;p14" descr="data:image/jpeg;base64,/9j/4AAQSkZJRgABAQAAAQABAAD/2wCEAAkGBxQTEhQUExQWFBQWGRoYGRYYGBgYFxUbGxQXGRYXHxcYHCggHRslHBoXITEiJikrLi4uFyAzODQsNygtLisBCgoKDg0OGhAQGy8mICY0LDAsLy0sLywsNCw0LywsNC0vLC8sNDQsLDAvLCwsNCwsLCwsLDQsLCwsLywsLCwsLP/AABEIAGMAgwMBEQACEQEDEQH/xAAbAAABBQEBAAAAAAAAAAAAAAADAAECBAUGB//EADcQAAEDAgQEAwYEBgMAAAAAAAEAAhEDIQQSMUEFIlFhcYGREzJCobHRBiPB8AcUUqKy4RVTcv/EABoBAAIDAQEAAAAAAAAAAAAAAAIDAAEEBQb/xAAzEQABAwIEAgoCAQQDAAAAAAABAAIRAyEEEjFBUXEFEyJhgZGhseHwwdEjFDJS8RUzU//aAAwDAQACEQMRAD8A7VeDXo0lIUUgEQCimGIg1DKkKaPIqzJ/Zq8irMlkVZFMyY01RYrzKBYhLVcqOVDlVylCkK00KoUTKlElFElFElFElSiStRSARBRFY1Na1AStXB8Ic67uUf3H7Lq4fo177vsPX4WKri2ts259FdPDqZfGWA1o0tJJOvkPmtpwVF1XLEAAad/+lnGIqBkzqVN/CaZFpHcH7pjujqBECRyKEYqoNbqpVw0wA1pElo2IIBAk7g6rG+hIADQRJA4iLX4jdPbUi89/32RKvBRHK4zbXTvsmv6Lbl7DjPegbjDPaFlnY7CGmQDzZtI1Om3mubisM7DkA3nSFro1hUBItCqkBZYbqnSVEgdUBDeKsSoOahLUQKGQgIRJkKiSiiSiiSpRIIlEVjUxoQkrQ4aPzG8pdEmB/tdDBj+ZsCYustc9g3hboxLv+t/9v3XeFd//AJn0/a5vVt/yHr+lXw+IBcXuBbNmzpEDcW1lZ6NZpcarwROk6RbfTVNfTIbkbfjzVt+JaIjmkSMt5Wp1dgiLzpF0gUzvbmoUcPLTnuXXPY7RGmyGnRlh6y5NzzROqQ7s7JsLWu5pJMExO4tvvBQ0aozGmTvaeH5hXUZYOA5psZSBfSJ2cf8AEqsRTDqtInYn2V0nEMeO5HeWtBJsJ2G58N09xZTaSbftKAc4wgYKnZwjl0BIgkbg+aThmWIi20i8JlV1xx3hY3FcI2m4BpmROXp/pcXHYdlF4DDrtw+F0MNVc9suCzHhcxwWsFDKBEkqUSUUSVKKQCMKirFNv7+q0MCW4rqMBhgxotBIE9SV6jC0BSpi191xq1QvceGyslaUpAwJ/Lb2AHmNQkYX/pbyTK395QagFN+ZonPYtGsjcfqlOAo1M7ROaxG/MflGDnblO26KcWLBoJcZtpERMzpqEw4ltg25M20048NUPVG5Oih/KywgwCSSNw09kP8AT5qZa6JMkdxV9bDgRy5qNSpmYx/Qg26EwULn56bKveNPJEG5XOYi494DHSYMGL3kaR5wmYpzRScCdrIKIJeITfma8oj4bmfOLKfzm9uXHx28lP49L8/hZfFqZc6S1oLQCYMkgkj5LlY9jnuzEAEAE3kxp6LZhnBogHX3WTVC5LwtzSgFIKYmVKJKKJKKItMJrQhKuUKZ5XZSWAyTtbxWykx1qmUloN1ne4XbNyuoqVABJNl6hz2tGY6LjhpJgILqxcQGEaSSZIjYeJv6JJql7gKcaTP3imBgaJehNc9gAIbc+9NrncapQdVpNDSBc6za/FGQx5mfBGw2FazTU6n6+CdRw7KWmu5S6lUv5IGJw4LyLc7DfuIg+UpNai11XL/kD5jQ+qZTqEMngUWniYs/lI32d3B/RMbXy9mrY+h5H8aoTTm7L+6BTo5y4SQyZ0iSZm56GCkNpdaXNk5ddIuZ9kwvyAGL85Ra+ClpAPMY5nX3ny8k2phQ5hANzub/AHwQNrQ4E6cAouqVBDOUkgw47946oS+s0inaTofhWG0z2tuChVwTnSHOsBDTvrN/khfhalSQ920A7+KttZrYLRz+FgVmEEgiDuOi8/UaQYIuumwg3CrOCzEJwUECtJRRJUoj0wtDAgcum4QSaQB0EgdwvTdHkuoAO7x4Lj4kRUspHDtFRkCLOPpEHyn5ojRY2szKOP4VdY4sMngonDim5rh/5udJI08L27qjRbRe17eVzx+6KxUNRpaeaLjHAjIDzOt4DcpmIcHDqhqfbigpAg59grIWlKVKo4ioXfC0BpHqSfKyxPc4VjU2AAPvPhZaGgGmG7m49lZcWusYM7LUSx/ZMFJGZt0PC6uAktBgTe+/lp80qhOZwGg0n18EdTQHdNWxBuGNJIgTsCftqqqVnSW0xJ47T8alRtMWLigUsNUklzoMQCIvdxG2lwkMw9cklzrxE24n0TXVKcCB9srNOveHDKfVp8CtTapnK8QfTzSSy0tMj1WRxjK54LbyIPQx0K4/SGR9QOZ48LcPsLdhczWwVlPYuU5q2hyHkO2qXkJMBFmCg4ICIRSoyqhRWqS0sS3LouG12tptDjB1vbUmF6LB1mMota4xzXKrsc55ICJjakZXNEuvBEQex7FMxLyMrmCTtw5eKCi2ZDtN1NuEBu/mJ9B2ARjDh16lz6eSE1SLMsEChUyF0glsxn1IgDXt3SaTzRLpktnXU6b93f5pj29ZEa8P0jMmpeYZsBq7vPRNbmrdqYbtGp75/SAxTtF0enTAEDT6p7GNaIalucSZKpYwNYaeRrc2aANLGxlY8RlpFnVtGafsrRSl4dmJiEmYkte4ZeYgcoNib3noRF+yptYsquaW3MW7+Pl7KGmHMBmw9lbw9PK2DrcnxJWykwsbB13SHuzGQipiBVuIsBpmdrrNjGg0TO106gSHiEPE8PDyDJbAiBGm2qXWwTapBBi0ImYgskRKrVeEsgnOQBqTlgJLuimHRx9EwYx3ALhfxhxk0XGhSLSS053/ABAEkACLA5d+66HRfRjKY6x47UmOSlWsX22S4Vj3Ow1Jz3FzpeC462LYE72j1K5nT9ICs3KIstGEdAIVr+YHVefyLZmWo3Q+CMaFUdV0GBayowkZtMvN20jwK9DhRSr0yWzpF/xyXLrF9N0GONkfBsYQDADhqOh3tstGHbTIBA7Q17ilVS4GJtsra1JKr4USHHZzjHcafdIodoOOxJTaliBuAhYjChrSWgmL5ZOX0CVVw7GMJaO+JMeSNlUucAT47pYbAtDRMHwkCDcb/NSjhKbWifSR95qVK7if2jOwrcpA1O+p7XKacOzKWjffUpYqukFDYM4kmHtJEjYi2+x6IGjrm5jZwm4+6HgiP8ZjYpmYslrYEudMXtbfsFTcQ5zBAuZjhzVmkA4ybBGwryQc0EgkSLAxvCbRc4tObUGEFQAGyq4mXOJvDC229nAkx4fRZa01HE7Nj3kmOSczsgDjPsi8RxzKdJz3vDWx7xMaiy6NPtxlus0HReFOxlSHNzvyuMubmMOPUjcrsZRrCatjgX4ebVph1R5pZqjWUyWmHzMxbmOg1Wavim0nAHf3VXOittwbsNTq0qrmsObOwZmlxtlgsB5ZEGey5fSzqVVgvcbJ1AkOkILcTbVeYLVvldrgi3MC8w0X0nQjXsgwxpioDUMAePmiqh2Uhoutb/mBIDafLvoD5Bdb/kwHAMZ2Vi/pLdp10bC13vLnsaADA5j02geKfQq1KrnVKbbGNTw5JdRjGANcfJSz1Xhw5RIgi4LD172Vh2IqtIsNt5H79EMUmEG/Hmie3c0hpZt8JmAOx8Qmdc+mQwt8uHJDka4FwPmg1cWXSAfZRYZm6ne+kJT8S55IBybXG6Y2kG3Izcir9JgDQBoBC3saGtDRoFmcSSSULHPIYYmbAR1JtqlYlzm0zl1tCOiAXX0Q8OWscQXy5xBjoY6gfuEukWU3lpdJd7x3In5ntkCwUq5ZTBcA0E2GgmSiqmnQBeAAdOCpmeocpJhJjwwNaOYkTbfq6fEqNcKbWsbc93uoQXkuNh9siUKZlznRJiw0AAsPqjpMcCXP1MacPsoXuEAN2XnX8TnlnsqYs1xe7sYygT4SVs6NoBheQIvbkjc/NF1wS6qpddxKlUpYWjTpNdUa38/2zT7hIBy8pOhnWFwOkHOc7+3TdFTiSuew9IuMm5Jkn9Vw6jlraFrNwhhZM4T8q61rliBWiEZj05r0stW3wKuOZu85h6AFdvouqO0zfVc/GMNneCuYjDFzjBgOyyZuMpOnyWyrQc95gwDEne06JDKga0TqJ5XUcPSAqu65Rc6uk6+URZDSphuIdxjfU9/hore4mkOfkrhC2m9is6rUmOp8obmbtBAInYrKxr6IytEjbZOcWvuTBQ6eeq0Zg1oOsTJvp2QM62uwZ4A34/CI5KbuzJKJVo5cpY0cvwi0zqfFMfSyZXU26bc/yha/NIcdUCpiGtfNT3iIDRfK3r5rO+u2nUzVdeAvA+UxtMvZDNPKSq78bTaS6nmnpHK6/fTfRZ3YqixxdRmeVj56eCaKL3AB8flaeGxLXiWnxG4XToV2VhLT+1kqU3MMFcL/ABM4e+plqNILaTTmb0kiTOmgFtVuwtdgfk3KjQQJXnlGg585Wl0AuMCYA1PkukSBqrV6u72LRSbZ7xmqneD7tPwi56k9l5/pPFFzsjTYJ1Ns3V/hVHRebrOW6mFuigFklPhXkpGpAogVRVihXLSCDBGifSquY4OabhKewOEFaDOL1JkkEf06D7roN6SrZsxIPdssxwjIgeaIeKnPmyjSAC7Trtvb0TD0iesz5doF/jdD/SjLln0VtnGWbtcPQrW3pOmdQQkHBu2IVyhiGvHKfuPJbKVenVEtP7SH03MNwh0BkdkmW5ZHURqPmEumOqd1cy2Ld0a/hE/ttzb7rPx3FZswwP6t1z8T0hmEUjHetVLCxd6yn1bkkknvquU6oSZJWwMUPaIOsR5U7axFwSD2MKxVIMgwqLAbFc/+JOFmu5jhUawNblymbHMTNhvPyXo+i+lMPQoCm+xusNai8vJCLw7jhw9MMe+k4MHLlpuDvCdL6X6rVUx+GddpMrOaDuC4yixz3lzrkmSep3XEqVJuVra1dTwuhAC5tVy1MC1wFnlNREKtJWopAqwVFIPRByGE4qK86rKpCoiD1WVS9oizqsqkyuWmWmD1CJtUsMtMFUWB1ihOelFyMBQLkBcihRlDKtKVcqIGIbKJrkJCw8XgJK0tqQlFiWE4dBVOqyoGLaw9KFmcZTgEeEEq06iiSitJWqSUUTqKJFRRPKtUlKkq0lRUUVFElStJRRRKtUhuaEQVJNaFCoihCrTqlF//2Q=="/>
          <p:cNvSpPr txBox="1"/>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6" name="Google Shape;96;p14"/>
          <p:cNvSpPr txBox="1"/>
          <p:nvPr/>
        </p:nvSpPr>
        <p:spPr>
          <a:xfrm>
            <a:off x="2071687" y="0"/>
            <a:ext cx="7072312" cy="1384300"/>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chemeClr val="dk1"/>
              </a:buClr>
              <a:buSzPts val="2800"/>
              <a:buFont typeface="Arial"/>
              <a:buNone/>
            </a:pPr>
            <a:endParaRPr sz="2800" b="0" i="0" u="sng">
              <a:solidFill>
                <a:srgbClr val="943634"/>
              </a:solidFill>
              <a:latin typeface="Arial"/>
              <a:ea typeface="Arial"/>
              <a:cs typeface="Arial"/>
              <a:sym typeface="Arial"/>
            </a:endParaRPr>
          </a:p>
          <a:p>
            <a:pPr marL="0" marR="0" lvl="0" indent="0" algn="ctr" rtl="0">
              <a:lnSpc>
                <a:spcPct val="150000"/>
              </a:lnSpc>
              <a:spcBef>
                <a:spcPts val="0"/>
              </a:spcBef>
              <a:spcAft>
                <a:spcPts val="0"/>
              </a:spcAft>
              <a:buClr>
                <a:srgbClr val="943634"/>
              </a:buClr>
              <a:buSzPts val="2800"/>
              <a:buFont typeface="Arial"/>
              <a:buNone/>
            </a:pPr>
            <a:r>
              <a:rPr lang="en-US" sz="2800" b="0" i="0" u="sng">
                <a:solidFill>
                  <a:srgbClr val="943634"/>
                </a:solidFill>
                <a:latin typeface="Arial"/>
                <a:ea typeface="Arial"/>
                <a:cs typeface="Arial"/>
                <a:sym typeface="Arial"/>
              </a:rPr>
              <a:t> </a:t>
            </a:r>
            <a:endParaRPr/>
          </a:p>
        </p:txBody>
      </p:sp>
      <p:sp>
        <p:nvSpPr>
          <p:cNvPr id="97" name="Google Shape;97;p14"/>
          <p:cNvSpPr/>
          <p:nvPr/>
        </p:nvSpPr>
        <p:spPr>
          <a:xfrm>
            <a:off x="1651379" y="175222"/>
            <a:ext cx="7115275" cy="1051003"/>
          </a:xfrm>
          <a:prstGeom prst="roundRect">
            <a:avLst>
              <a:gd name="adj" fmla="val 16667"/>
            </a:avLst>
          </a:prstGeom>
          <a:gradFill>
            <a:gsLst>
              <a:gs pos="0">
                <a:srgbClr val="9EEAFF"/>
              </a:gs>
              <a:gs pos="35000">
                <a:srgbClr val="BBEFFF"/>
              </a:gs>
              <a:gs pos="100000">
                <a:srgbClr val="E4F9FF"/>
              </a:gs>
            </a:gsLst>
            <a:lin ang="16200000" scaled="0"/>
          </a:gradFill>
          <a:ln w="9525" cap="flat" cmpd="sng">
            <a:solidFill>
              <a:srgbClr val="46AAC5"/>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ts val="3200"/>
              <a:buFont typeface="Open Sans ExtraBold"/>
              <a:buNone/>
            </a:pPr>
            <a:r>
              <a:rPr lang="pt-BR" sz="2000" b="1" dirty="0" smtClean="0">
                <a:solidFill>
                  <a:schemeClr val="bg2">
                    <a:lumMod val="75000"/>
                  </a:schemeClr>
                </a:solidFill>
                <a:latin typeface="Tahoma" pitchFamily="34" charset="0"/>
                <a:ea typeface="Tahoma" pitchFamily="34" charset="0"/>
                <a:cs typeface="Tahoma" pitchFamily="34" charset="0"/>
                <a:sym typeface="Open Sans ExtraBold"/>
              </a:rPr>
              <a:t>DECRETO Nº 4165/2016</a:t>
            </a:r>
          </a:p>
          <a:p>
            <a:pPr lvl="0" algn="ctr">
              <a:buClr>
                <a:schemeClr val="accent1"/>
              </a:buClr>
              <a:buSzPts val="3200"/>
            </a:pPr>
            <a:r>
              <a:rPr lang="pt-BR" dirty="0"/>
              <a:t>"ESTABELECE </a:t>
            </a:r>
            <a:r>
              <a:rPr lang="pt-BR" dirty="0" smtClean="0"/>
              <a:t>NORMAS GERAIS </a:t>
            </a:r>
            <a:r>
              <a:rPr lang="pt-BR" dirty="0"/>
              <a:t>PARA </a:t>
            </a:r>
            <a:r>
              <a:rPr lang="pt-BR" dirty="0" smtClean="0"/>
              <a:t>A REALIZAÇÃO DA AVALIAÇÃO DE DESEMPENHO </a:t>
            </a:r>
            <a:r>
              <a:rPr lang="pt-BR" dirty="0"/>
              <a:t>DOS </a:t>
            </a:r>
            <a:r>
              <a:rPr lang="pt-BR" dirty="0" smtClean="0"/>
              <a:t>PROFISSIONAIS DO </a:t>
            </a:r>
            <a:r>
              <a:rPr lang="pt-BR" dirty="0"/>
              <a:t>MAGISTÉRIO </a:t>
            </a:r>
            <a:r>
              <a:rPr lang="pt-BR" dirty="0" smtClean="0"/>
              <a:t>PÚBLICO MUNICIPAL </a:t>
            </a:r>
            <a:r>
              <a:rPr lang="pt-BR" dirty="0"/>
              <a:t>DE </a:t>
            </a:r>
            <a:r>
              <a:rPr lang="pt-BR" dirty="0" smtClean="0"/>
              <a:t>PARANAGUÁ”</a:t>
            </a:r>
            <a:endParaRPr lang="pt-BR" dirty="0">
              <a:solidFill>
                <a:schemeClr val="bg2">
                  <a:lumMod val="75000"/>
                </a:schemeClr>
              </a:solidFill>
              <a:latin typeface="Tahoma" pitchFamily="34" charset="0"/>
              <a:ea typeface="Tahoma" pitchFamily="34" charset="0"/>
              <a:cs typeface="Tahoma" pitchFamily="34" charset="0"/>
            </a:endParaRPr>
          </a:p>
        </p:txBody>
      </p:sp>
      <p:sp>
        <p:nvSpPr>
          <p:cNvPr id="98" name="Google Shape;98;p14" descr="Resultado de imagem para decreto"/>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9" name="Google Shape;99;p14" descr="Resultado de imagem para decreto"/>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00" name="Google Shape;100;p14" descr="C:\Users\ronaldo1\Downloads\01.jpg"/>
          <p:cNvPicPr preferRelativeResize="0"/>
          <p:nvPr/>
        </p:nvPicPr>
        <p:blipFill rotWithShape="1">
          <a:blip r:embed="rId3">
            <a:alphaModFix/>
          </a:blip>
          <a:srcRect/>
          <a:stretch/>
        </p:blipFill>
        <p:spPr>
          <a:xfrm>
            <a:off x="190484" y="3968463"/>
            <a:ext cx="871457" cy="866686"/>
          </a:xfrm>
          <a:prstGeom prst="rect">
            <a:avLst/>
          </a:prstGeom>
          <a:noFill/>
          <a:ln>
            <a:noFill/>
          </a:ln>
        </p:spPr>
      </p:pic>
      <p:pic>
        <p:nvPicPr>
          <p:cNvPr id="101" name="Google Shape;101;p14"/>
          <p:cNvPicPr preferRelativeResize="0"/>
          <p:nvPr/>
        </p:nvPicPr>
        <p:blipFill rotWithShape="1">
          <a:blip r:embed="rId4">
            <a:alphaModFix/>
          </a:blip>
          <a:srcRect/>
          <a:stretch/>
        </p:blipFill>
        <p:spPr>
          <a:xfrm>
            <a:off x="325571" y="1466490"/>
            <a:ext cx="736370" cy="941896"/>
          </a:xfrm>
          <a:prstGeom prst="rect">
            <a:avLst/>
          </a:prstGeom>
          <a:noFill/>
          <a:ln>
            <a:noFill/>
          </a:ln>
        </p:spPr>
      </p:pic>
      <p:pic>
        <p:nvPicPr>
          <p:cNvPr id="4" name="Imagem 3"/>
          <p:cNvPicPr>
            <a:picLocks noChangeAspect="1"/>
          </p:cNvPicPr>
          <p:nvPr/>
        </p:nvPicPr>
        <p:blipFill>
          <a:blip r:embed="rId5"/>
          <a:stretch>
            <a:fillRect/>
          </a:stretch>
        </p:blipFill>
        <p:spPr>
          <a:xfrm>
            <a:off x="1129074" y="1937438"/>
            <a:ext cx="7485003" cy="2289577"/>
          </a:xfrm>
          <a:prstGeom prst="rect">
            <a:avLst/>
          </a:prstGeom>
        </p:spPr>
      </p:pic>
    </p:spTree>
    <p:extLst>
      <p:ext uri="{BB962C8B-B14F-4D97-AF65-F5344CB8AC3E}">
        <p14:creationId xmlns:p14="http://schemas.microsoft.com/office/powerpoint/2010/main" val="2861866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095507" y="615228"/>
            <a:ext cx="0" cy="5616575"/>
          </a:xfrm>
          <a:prstGeom prst="straightConnector1">
            <a:avLst/>
          </a:prstGeom>
          <a:noFill/>
          <a:ln w="38100" cap="flat" cmpd="sng">
            <a:solidFill>
              <a:srgbClr val="9BBB59"/>
            </a:solidFill>
            <a:prstDash val="solid"/>
            <a:miter lim="800000"/>
            <a:headEnd type="none" w="med" len="med"/>
            <a:tailEnd type="none" w="med" len="med"/>
          </a:ln>
          <a:effectLst>
            <a:outerShdw blurRad="63500" dist="23000" dir="5400000">
              <a:srgbClr val="000000">
                <a:alpha val="34901"/>
              </a:srgbClr>
            </a:outerShdw>
          </a:effectLst>
        </p:spPr>
      </p:cxnSp>
      <p:sp>
        <p:nvSpPr>
          <p:cNvPr id="94" name="Google Shape;94;p14" descr="data:image/jpeg;base64,/9j/4AAQSkZJRgABAQAAAQABAAD/2wCEAAkGBxQTEhQUExQWFBQWGRoYGRYYGBgYFxUbGxQXGRYXHxcYHCggHRslHBoXITEiJikrLi4uFyAzODQsNygtLisBCgoKDg0OGhAQGy8mICY0LDAsLy0sLywsNCw0LywsNC0vLC8sNDQsLDAvLCwsNCwsLCwsLDQsLCwsLywsLCwsLP/AABEIAGMAgwMBEQACEQEDEQH/xAAbAAABBQEBAAAAAAAAAAAAAAADAAECBAUGB//EADcQAAEDAgQEAwYEBgMAAAAAAAEAAhEDIQQSMUEFIlFhcYGREzJCobHRBiPB8AcUUqKy4RVTcv/EABoBAAIDAQEAAAAAAAAAAAAAAAIDAAEEBQb/xAAzEQABAwIEAgoCAQQDAAAAAAABAAIRAyEEEjFBUXEFEyJhgZGhseHwwdEjFDJS8RUzU//aAAwDAQACEQMRAD8A7VeDXo0lIUUgEQCimGIg1DKkKaPIqzJ/Zq8irMlkVZFMyY01RYrzKBYhLVcqOVDlVylCkK00KoUTKlElFElFElFElSiStRSARBRFY1Na1AStXB8Ic67uUf3H7Lq4fo177vsPX4WKri2ts259FdPDqZfGWA1o0tJJOvkPmtpwVF1XLEAAad/+lnGIqBkzqVN/CaZFpHcH7pjujqBECRyKEYqoNbqpVw0wA1pElo2IIBAk7g6rG+hIADQRJA4iLX4jdPbUi89/32RKvBRHK4zbXTvsmv6Lbl7DjPegbjDPaFlnY7CGmQDzZtI1Om3mubisM7DkA3nSFro1hUBItCqkBZYbqnSVEgdUBDeKsSoOahLUQKGQgIRJkKiSiiSiiSpRIIlEVjUxoQkrQ4aPzG8pdEmB/tdDBj+ZsCYustc9g3hboxLv+t/9v3XeFd//AJn0/a5vVt/yHr+lXw+IBcXuBbNmzpEDcW1lZ6NZpcarwROk6RbfTVNfTIbkbfjzVt+JaIjmkSMt5Wp1dgiLzpF0gUzvbmoUcPLTnuXXPY7RGmyGnRlh6y5NzzROqQ7s7JsLWu5pJMExO4tvvBQ0aozGmTvaeH5hXUZYOA5psZSBfSJ2cf8AEqsRTDqtInYn2V0nEMeO5HeWtBJsJ2G58N09xZTaSbftKAc4wgYKnZwjl0BIgkbg+aThmWIi20i8JlV1xx3hY3FcI2m4BpmROXp/pcXHYdlF4DDrtw+F0MNVc9suCzHhcxwWsFDKBEkqUSUUSVKKQCMKirFNv7+q0MCW4rqMBhgxotBIE9SV6jC0BSpi191xq1QvceGyslaUpAwJ/Lb2AHmNQkYX/pbyTK395QagFN+ZonPYtGsjcfqlOAo1M7ROaxG/MflGDnblO26KcWLBoJcZtpERMzpqEw4ltg25M20048NUPVG5Oih/KywgwCSSNw09kP8AT5qZa6JMkdxV9bDgRy5qNSpmYx/Qg26EwULn56bKveNPJEG5XOYi494DHSYMGL3kaR5wmYpzRScCdrIKIJeITfma8oj4bmfOLKfzm9uXHx28lP49L8/hZfFqZc6S1oLQCYMkgkj5LlY9jnuzEAEAE3kxp6LZhnBogHX3WTVC5LwtzSgFIKYmVKJKKJKKItMJrQhKuUKZ5XZSWAyTtbxWykx1qmUloN1ne4XbNyuoqVABJNl6hz2tGY6LjhpJgILqxcQGEaSSZIjYeJv6JJql7gKcaTP3imBgaJehNc9gAIbc+9NrncapQdVpNDSBc6za/FGQx5mfBGw2FazTU6n6+CdRw7KWmu5S6lUv5IGJw4LyLc7DfuIg+UpNai11XL/kD5jQ+qZTqEMngUWniYs/lI32d3B/RMbXy9mrY+h5H8aoTTm7L+6BTo5y4SQyZ0iSZm56GCkNpdaXNk5ddIuZ9kwvyAGL85Ra+ClpAPMY5nX3ny8k2phQ5hANzub/AHwQNrQ4E6cAouqVBDOUkgw47946oS+s0inaTofhWG0z2tuChVwTnSHOsBDTvrN/khfhalSQ920A7+KttZrYLRz+FgVmEEgiDuOi8/UaQYIuumwg3CrOCzEJwUECtJRRJUoj0wtDAgcum4QSaQB0EgdwvTdHkuoAO7x4Lj4kRUspHDtFRkCLOPpEHyn5ojRY2szKOP4VdY4sMngonDim5rh/5udJI08L27qjRbRe17eVzx+6KxUNRpaeaLjHAjIDzOt4DcpmIcHDqhqfbigpAg59grIWlKVKo4ioXfC0BpHqSfKyxPc4VjU2AAPvPhZaGgGmG7m49lZcWusYM7LUSx/ZMFJGZt0PC6uAktBgTe+/lp80qhOZwGg0n18EdTQHdNWxBuGNJIgTsCftqqqVnSW0xJ47T8alRtMWLigUsNUklzoMQCIvdxG2lwkMw9cklzrxE24n0TXVKcCB9srNOveHDKfVp8CtTapnK8QfTzSSy0tMj1WRxjK54LbyIPQx0K4/SGR9QOZ48LcPsLdhczWwVlPYuU5q2hyHkO2qXkJMBFmCg4ICIRSoyqhRWqS0sS3LouG12tptDjB1vbUmF6LB1mMota4xzXKrsc55ICJjakZXNEuvBEQex7FMxLyMrmCTtw5eKCi2ZDtN1NuEBu/mJ9B2ARjDh16lz6eSE1SLMsEChUyF0glsxn1IgDXt3SaTzRLpktnXU6b93f5pj29ZEa8P0jMmpeYZsBq7vPRNbmrdqYbtGp75/SAxTtF0enTAEDT6p7GNaIalucSZKpYwNYaeRrc2aANLGxlY8RlpFnVtGafsrRSl4dmJiEmYkte4ZeYgcoNib3noRF+yptYsquaW3MW7+Pl7KGmHMBmw9lbw9PK2DrcnxJWykwsbB13SHuzGQipiBVuIsBpmdrrNjGg0TO106gSHiEPE8PDyDJbAiBGm2qXWwTapBBi0ImYgskRKrVeEsgnOQBqTlgJLuimHRx9EwYx3ALhfxhxk0XGhSLSS053/ABAEkACLA5d+66HRfRjKY6x47UmOSlWsX22S4Vj3Ow1Jz3FzpeC462LYE72j1K5nT9ICs3KIstGEdAIVr+YHVefyLZmWo3Q+CMaFUdV0GBayowkZtMvN20jwK9DhRSr0yWzpF/xyXLrF9N0GONkfBsYQDADhqOh3tstGHbTIBA7Q17ilVS4GJtsra1JKr4USHHZzjHcafdIodoOOxJTaliBuAhYjChrSWgmL5ZOX0CVVw7GMJaO+JMeSNlUucAT47pYbAtDRMHwkCDcb/NSjhKbWifSR95qVK7if2jOwrcpA1O+p7XKacOzKWjffUpYqukFDYM4kmHtJEjYi2+x6IGjrm5jZwm4+6HgiP8ZjYpmYslrYEudMXtbfsFTcQ5zBAuZjhzVmkA4ybBGwryQc0EgkSLAxvCbRc4tObUGEFQAGyq4mXOJvDC229nAkx4fRZa01HE7Nj3kmOSczsgDjPsi8RxzKdJz3vDWx7xMaiy6NPtxlus0HReFOxlSHNzvyuMubmMOPUjcrsZRrCatjgX4ebVph1R5pZqjWUyWmHzMxbmOg1Wavim0nAHf3VXOittwbsNTq0qrmsObOwZmlxtlgsB5ZEGey5fSzqVVgvcbJ1AkOkILcTbVeYLVvldrgi3MC8w0X0nQjXsgwxpioDUMAePmiqh2Uhoutb/mBIDafLvoD5Bdb/kwHAMZ2Vi/pLdp10bC13vLnsaADA5j02geKfQq1KrnVKbbGNTw5JdRjGANcfJSz1Xhw5RIgi4LD172Vh2IqtIsNt5H79EMUmEG/Hmie3c0hpZt8JmAOx8Qmdc+mQwt8uHJDka4FwPmg1cWXSAfZRYZm6ne+kJT8S55IBybXG6Y2kG3Izcir9JgDQBoBC3saGtDRoFmcSSSULHPIYYmbAR1JtqlYlzm0zl1tCOiAXX0Q8OWscQXy5xBjoY6gfuEukWU3lpdJd7x3In5ntkCwUq5ZTBcA0E2GgmSiqmnQBeAAdOCpmeocpJhJjwwNaOYkTbfq6fEqNcKbWsbc93uoQXkuNh9siUKZlznRJiw0AAsPqjpMcCXP1MacPsoXuEAN2XnX8TnlnsqYs1xe7sYygT4SVs6NoBheQIvbkjc/NF1wS6qpddxKlUpYWjTpNdUa38/2zT7hIBy8pOhnWFwOkHOc7+3TdFTiSuew9IuMm5Jkn9Vw6jlraFrNwhhZM4T8q61rliBWiEZj05r0stW3wKuOZu85h6AFdvouqO0zfVc/GMNneCuYjDFzjBgOyyZuMpOnyWyrQc95gwDEne06JDKga0TqJ5XUcPSAqu65Rc6uk6+URZDSphuIdxjfU9/hore4mkOfkrhC2m9is6rUmOp8obmbtBAInYrKxr6IytEjbZOcWvuTBQ6eeq0Zg1oOsTJvp2QM62uwZ4A34/CI5KbuzJKJVo5cpY0cvwi0zqfFMfSyZXU26bc/yha/NIcdUCpiGtfNT3iIDRfK3r5rO+u2nUzVdeAvA+UxtMvZDNPKSq78bTaS6nmnpHK6/fTfRZ3YqixxdRmeVj56eCaKL3AB8flaeGxLXiWnxG4XToV2VhLT+1kqU3MMFcL/ABM4e+plqNILaTTmb0kiTOmgFtVuwtdgfk3KjQQJXnlGg585Wl0AuMCYA1PkukSBqrV6u72LRSbZ7xmqneD7tPwi56k9l5/pPFFzsjTYJ1Ns3V/hVHRebrOW6mFuigFklPhXkpGpAogVRVihXLSCDBGifSquY4OabhKewOEFaDOL1JkkEf06D7roN6SrZsxIPdssxwjIgeaIeKnPmyjSAC7Trtvb0TD0iesz5doF/jdD/SjLln0VtnGWbtcPQrW3pOmdQQkHBu2IVyhiGvHKfuPJbKVenVEtP7SH03MNwh0BkdkmW5ZHURqPmEumOqd1cy2Ld0a/hE/ttzb7rPx3FZswwP6t1z8T0hmEUjHetVLCxd6yn1bkkknvquU6oSZJWwMUPaIOsR5U7axFwSD2MKxVIMgwqLAbFc/+JOFmu5jhUawNblymbHMTNhvPyXo+i+lMPQoCm+xusNai8vJCLw7jhw9MMe+k4MHLlpuDvCdL6X6rVUx+GddpMrOaDuC4yixz3lzrkmSep3XEqVJuVra1dTwuhAC5tVy1MC1wFnlNREKtJWopAqwVFIPRByGE4qK86rKpCoiD1WVS9oizqsqkyuWmWmD1CJtUsMtMFUWB1ihOelFyMBQLkBcihRlDKtKVcqIGIbKJrkJCw8XgJK0tqQlFiWE4dBVOqyoGLaw9KFmcZTgEeEEq06iiSitJWqSUUTqKJFRRPKtUlKkq0lRUUVFElStJRRRKtUhuaEQVJNaFCoihCrTqlF//2Q=="/>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5" name="Google Shape;95;p14" descr="data:image/jpeg;base64,/9j/4AAQSkZJRgABAQAAAQABAAD/2wCEAAkGBxQTEhQUExQWFBQWGRoYGRYYGBgYFxUbGxQXGRYXHxcYHCggHRslHBoXITEiJikrLi4uFyAzODQsNygtLisBCgoKDg0OGhAQGy8mICY0LDAsLy0sLywsNCw0LywsNC0vLC8sNDQsLDAvLCwsNCwsLCwsLDQsLCwsLywsLCwsLP/AABEIAGMAgwMBEQACEQEDEQH/xAAbAAABBQEBAAAAAAAAAAAAAAADAAECBAUGB//EADcQAAEDAgQEAwYEBgMAAAAAAAEAAhEDIQQSMUEFIlFhcYGREzJCobHRBiPB8AcUUqKy4RVTcv/EABoBAAIDAQEAAAAAAAAAAAAAAAIDAAEEBQb/xAAzEQABAwIEAgoCAQQDAAAAAAABAAIRAyEEEjFBUXEFEyJhgZGhseHwwdEjFDJS8RUzU//aAAwDAQACEQMRAD8A7VeDXo0lIUUgEQCimGIg1DKkKaPIqzJ/Zq8irMlkVZFMyY01RYrzKBYhLVcqOVDlVylCkK00KoUTKlElFElFElFElSiStRSARBRFY1Na1AStXB8Ic67uUf3H7Lq4fo177vsPX4WKri2ts259FdPDqZfGWA1o0tJJOvkPmtpwVF1XLEAAad/+lnGIqBkzqVN/CaZFpHcH7pjujqBECRyKEYqoNbqpVw0wA1pElo2IIBAk7g6rG+hIADQRJA4iLX4jdPbUi89/32RKvBRHK4zbXTvsmv6Lbl7DjPegbjDPaFlnY7CGmQDzZtI1Om3mubisM7DkA3nSFro1hUBItCqkBZYbqnSVEgdUBDeKsSoOahLUQKGQgIRJkKiSiiSiiSpRIIlEVjUxoQkrQ4aPzG8pdEmB/tdDBj+ZsCYustc9g3hboxLv+t/9v3XeFd//AJn0/a5vVt/yHr+lXw+IBcXuBbNmzpEDcW1lZ6NZpcarwROk6RbfTVNfTIbkbfjzVt+JaIjmkSMt5Wp1dgiLzpF0gUzvbmoUcPLTnuXXPY7RGmyGnRlh6y5NzzROqQ7s7JsLWu5pJMExO4tvvBQ0aozGmTvaeH5hXUZYOA5psZSBfSJ2cf8AEqsRTDqtInYn2V0nEMeO5HeWtBJsJ2G58N09xZTaSbftKAc4wgYKnZwjl0BIgkbg+aThmWIi20i8JlV1xx3hY3FcI2m4BpmROXp/pcXHYdlF4DDrtw+F0MNVc9suCzHhcxwWsFDKBEkqUSUUSVKKQCMKirFNv7+q0MCW4rqMBhgxotBIE9SV6jC0BSpi191xq1QvceGyslaUpAwJ/Lb2AHmNQkYX/pbyTK395QagFN+ZonPYtGsjcfqlOAo1M7ROaxG/MflGDnblO26KcWLBoJcZtpERMzpqEw4ltg25M20048NUPVG5Oih/KywgwCSSNw09kP8AT5qZa6JMkdxV9bDgRy5qNSpmYx/Qg26EwULn56bKveNPJEG5XOYi494DHSYMGL3kaR5wmYpzRScCdrIKIJeITfma8oj4bmfOLKfzm9uXHx28lP49L8/hZfFqZc6S1oLQCYMkgkj5LlY9jnuzEAEAE3kxp6LZhnBogHX3WTVC5LwtzSgFIKYmVKJKKJKKItMJrQhKuUKZ5XZSWAyTtbxWykx1qmUloN1ne4XbNyuoqVABJNl6hz2tGY6LjhpJgILqxcQGEaSSZIjYeJv6JJql7gKcaTP3imBgaJehNc9gAIbc+9NrncapQdVpNDSBc6za/FGQx5mfBGw2FazTU6n6+CdRw7KWmu5S6lUv5IGJw4LyLc7DfuIg+UpNai11XL/kD5jQ+qZTqEMngUWniYs/lI32d3B/RMbXy9mrY+h5H8aoTTm7L+6BTo5y4SQyZ0iSZm56GCkNpdaXNk5ddIuZ9kwvyAGL85Ra+ClpAPMY5nX3ny8k2phQ5hANzub/AHwQNrQ4E6cAouqVBDOUkgw47946oS+s0inaTofhWG0z2tuChVwTnSHOsBDTvrN/khfhalSQ920A7+KttZrYLRz+FgVmEEgiDuOi8/UaQYIuumwg3CrOCzEJwUECtJRRJUoj0wtDAgcum4QSaQB0EgdwvTdHkuoAO7x4Lj4kRUspHDtFRkCLOPpEHyn5ojRY2szKOP4VdY4sMngonDim5rh/5udJI08L27qjRbRe17eVzx+6KxUNRpaeaLjHAjIDzOt4DcpmIcHDqhqfbigpAg59grIWlKVKo4ioXfC0BpHqSfKyxPc4VjU2AAPvPhZaGgGmG7m49lZcWusYM7LUSx/ZMFJGZt0PC6uAktBgTe+/lp80qhOZwGg0n18EdTQHdNWxBuGNJIgTsCftqqqVnSW0xJ47T8alRtMWLigUsNUklzoMQCIvdxG2lwkMw9cklzrxE24n0TXVKcCB9srNOveHDKfVp8CtTapnK8QfTzSSy0tMj1WRxjK54LbyIPQx0K4/SGR9QOZ48LcPsLdhczWwVlPYuU5q2hyHkO2qXkJMBFmCg4ICIRSoyqhRWqS0sS3LouG12tptDjB1vbUmF6LB1mMota4xzXKrsc55ICJjakZXNEuvBEQex7FMxLyMrmCTtw5eKCi2ZDtN1NuEBu/mJ9B2ARjDh16lz6eSE1SLMsEChUyF0glsxn1IgDXt3SaTzRLpktnXU6b93f5pj29ZEa8P0jMmpeYZsBq7vPRNbmrdqYbtGp75/SAxTtF0enTAEDT6p7GNaIalucSZKpYwNYaeRrc2aANLGxlY8RlpFnVtGafsrRSl4dmJiEmYkte4ZeYgcoNib3noRF+yptYsquaW3MW7+Pl7KGmHMBmw9lbw9PK2DrcnxJWykwsbB13SHuzGQipiBVuIsBpmdrrNjGg0TO106gSHiEPE8PDyDJbAiBGm2qXWwTapBBi0ImYgskRKrVeEsgnOQBqTlgJLuimHRx9EwYx3ALhfxhxk0XGhSLSS053/ABAEkACLA5d+66HRfRjKY6x47UmOSlWsX22S4Vj3Ow1Jz3FzpeC462LYE72j1K5nT9ICs3KIstGEdAIVr+YHVefyLZmWo3Q+CMaFUdV0GBayowkZtMvN20jwK9DhRSr0yWzpF/xyXLrF9N0GONkfBsYQDADhqOh3tstGHbTIBA7Q17ilVS4GJtsra1JKr4USHHZzjHcafdIodoOOxJTaliBuAhYjChrSWgmL5ZOX0CVVw7GMJaO+JMeSNlUucAT47pYbAtDRMHwkCDcb/NSjhKbWifSR95qVK7if2jOwrcpA1O+p7XKacOzKWjffUpYqukFDYM4kmHtJEjYi2+x6IGjrm5jZwm4+6HgiP8ZjYpmYslrYEudMXtbfsFTcQ5zBAuZjhzVmkA4ybBGwryQc0EgkSLAxvCbRc4tObUGEFQAGyq4mXOJvDC229nAkx4fRZa01HE7Nj3kmOSczsgDjPsi8RxzKdJz3vDWx7xMaiy6NPtxlus0HReFOxlSHNzvyuMubmMOPUjcrsZRrCatjgX4ebVph1R5pZqjWUyWmHzMxbmOg1Wavim0nAHf3VXOittwbsNTq0qrmsObOwZmlxtlgsB5ZEGey5fSzqVVgvcbJ1AkOkILcTbVeYLVvldrgi3MC8w0X0nQjXsgwxpioDUMAePmiqh2Uhoutb/mBIDafLvoD5Bdb/kwHAMZ2Vi/pLdp10bC13vLnsaADA5j02geKfQq1KrnVKbbGNTw5JdRjGANcfJSz1Xhw5RIgi4LD172Vh2IqtIsNt5H79EMUmEG/Hmie3c0hpZt8JmAOx8Qmdc+mQwt8uHJDka4FwPmg1cWXSAfZRYZm6ne+kJT8S55IBybXG6Y2kG3Izcir9JgDQBoBC3saGtDRoFmcSSSULHPIYYmbAR1JtqlYlzm0zl1tCOiAXX0Q8OWscQXy5xBjoY6gfuEukWU3lpdJd7x3In5ntkCwUq5ZTBcA0E2GgmSiqmnQBeAAdOCpmeocpJhJjwwNaOYkTbfq6fEqNcKbWsbc93uoQXkuNh9siUKZlznRJiw0AAsPqjpMcCXP1MacPsoXuEAN2XnX8TnlnsqYs1xe7sYygT4SVs6NoBheQIvbkjc/NF1wS6qpddxKlUpYWjTpNdUa38/2zT7hIBy8pOhnWFwOkHOc7+3TdFTiSuew9IuMm5Jkn9Vw6jlraFrNwhhZM4T8q61rliBWiEZj05r0stW3wKuOZu85h6AFdvouqO0zfVc/GMNneCuYjDFzjBgOyyZuMpOnyWyrQc95gwDEne06JDKga0TqJ5XUcPSAqu65Rc6uk6+URZDSphuIdxjfU9/hore4mkOfkrhC2m9is6rUmOp8obmbtBAInYrKxr6IytEjbZOcWvuTBQ6eeq0Zg1oOsTJvp2QM62uwZ4A34/CI5KbuzJKJVo5cpY0cvwi0zqfFMfSyZXU26bc/yha/NIcdUCpiGtfNT3iIDRfK3r5rO+u2nUzVdeAvA+UxtMvZDNPKSq78bTaS6nmnpHK6/fTfRZ3YqixxdRmeVj56eCaKL3AB8flaeGxLXiWnxG4XToV2VhLT+1kqU3MMFcL/ABM4e+plqNILaTTmb0kiTOmgFtVuwtdgfk3KjQQJXnlGg585Wl0AuMCYA1PkukSBqrV6u72LRSbZ7xmqneD7tPwi56k9l5/pPFFzsjTYJ1Ns3V/hVHRebrOW6mFuigFklPhXkpGpAogVRVihXLSCDBGifSquY4OabhKewOEFaDOL1JkkEf06D7roN6SrZsxIPdssxwjIgeaIeKnPmyjSAC7Trtvb0TD0iesz5doF/jdD/SjLln0VtnGWbtcPQrW3pOmdQQkHBu2IVyhiGvHKfuPJbKVenVEtP7SH03MNwh0BkdkmW5ZHURqPmEumOqd1cy2Ld0a/hE/ttzb7rPx3FZswwP6t1z8T0hmEUjHetVLCxd6yn1bkkknvquU6oSZJWwMUPaIOsR5U7axFwSD2MKxVIMgwqLAbFc/+JOFmu5jhUawNblymbHMTNhvPyXo+i+lMPQoCm+xusNai8vJCLw7jhw9MMe+k4MHLlpuDvCdL6X6rVUx+GddpMrOaDuC4yixz3lzrkmSep3XEqVJuVra1dTwuhAC5tVy1MC1wFnlNREKtJWopAqwVFIPRByGE4qK86rKpCoiD1WVS9oizqsqkyuWmWmD1CJtUsMtMFUWB1ihOelFyMBQLkBcihRlDKtKVcqIGIbKJrkJCw8XgJK0tqQlFiWE4dBVOqyoGLaw9KFmcZTgEeEEq06iiSitJWqSUUTqKJFRRPKtUlKkq0lRUUVFElStJRRRKtUhuaEQVJNaFCoihCrTqlF//2Q=="/>
          <p:cNvSpPr txBox="1"/>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6" name="Google Shape;96;p14"/>
          <p:cNvSpPr txBox="1"/>
          <p:nvPr/>
        </p:nvSpPr>
        <p:spPr>
          <a:xfrm>
            <a:off x="2071687" y="0"/>
            <a:ext cx="7072312" cy="1384300"/>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chemeClr val="dk1"/>
              </a:buClr>
              <a:buSzPts val="2800"/>
              <a:buFont typeface="Arial"/>
              <a:buNone/>
            </a:pPr>
            <a:endParaRPr sz="2800" b="0" i="0" u="sng">
              <a:solidFill>
                <a:srgbClr val="943634"/>
              </a:solidFill>
              <a:latin typeface="Arial"/>
              <a:ea typeface="Arial"/>
              <a:cs typeface="Arial"/>
              <a:sym typeface="Arial"/>
            </a:endParaRPr>
          </a:p>
          <a:p>
            <a:pPr marL="0" marR="0" lvl="0" indent="0" algn="ctr" rtl="0">
              <a:lnSpc>
                <a:spcPct val="150000"/>
              </a:lnSpc>
              <a:spcBef>
                <a:spcPts val="0"/>
              </a:spcBef>
              <a:spcAft>
                <a:spcPts val="0"/>
              </a:spcAft>
              <a:buClr>
                <a:srgbClr val="943634"/>
              </a:buClr>
              <a:buSzPts val="2800"/>
              <a:buFont typeface="Arial"/>
              <a:buNone/>
            </a:pPr>
            <a:r>
              <a:rPr lang="en-US" sz="2800" b="0" i="0" u="sng">
                <a:solidFill>
                  <a:srgbClr val="943634"/>
                </a:solidFill>
                <a:latin typeface="Arial"/>
                <a:ea typeface="Arial"/>
                <a:cs typeface="Arial"/>
                <a:sym typeface="Arial"/>
              </a:rPr>
              <a:t> </a:t>
            </a:r>
            <a:endParaRPr/>
          </a:p>
        </p:txBody>
      </p:sp>
      <p:sp>
        <p:nvSpPr>
          <p:cNvPr id="97" name="Google Shape;97;p14"/>
          <p:cNvSpPr/>
          <p:nvPr/>
        </p:nvSpPr>
        <p:spPr>
          <a:xfrm>
            <a:off x="1651379" y="175222"/>
            <a:ext cx="7115275" cy="1051003"/>
          </a:xfrm>
          <a:prstGeom prst="roundRect">
            <a:avLst>
              <a:gd name="adj" fmla="val 16667"/>
            </a:avLst>
          </a:prstGeom>
          <a:gradFill>
            <a:gsLst>
              <a:gs pos="0">
                <a:srgbClr val="9EEAFF"/>
              </a:gs>
              <a:gs pos="35000">
                <a:srgbClr val="BBEFFF"/>
              </a:gs>
              <a:gs pos="100000">
                <a:srgbClr val="E4F9FF"/>
              </a:gs>
            </a:gsLst>
            <a:lin ang="16200000" scaled="0"/>
          </a:gradFill>
          <a:ln w="9525" cap="flat" cmpd="sng">
            <a:solidFill>
              <a:srgbClr val="46AAC5"/>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ts val="3200"/>
              <a:buFont typeface="Open Sans ExtraBold"/>
              <a:buNone/>
            </a:pPr>
            <a:r>
              <a:rPr lang="pt-BR" sz="2000" b="1" dirty="0" smtClean="0">
                <a:solidFill>
                  <a:schemeClr val="bg2">
                    <a:lumMod val="75000"/>
                  </a:schemeClr>
                </a:solidFill>
                <a:latin typeface="Tahoma" pitchFamily="34" charset="0"/>
                <a:ea typeface="Tahoma" pitchFamily="34" charset="0"/>
                <a:cs typeface="Tahoma" pitchFamily="34" charset="0"/>
                <a:sym typeface="Open Sans ExtraBold"/>
              </a:rPr>
              <a:t>DECRETO Nº 4165/2016</a:t>
            </a:r>
          </a:p>
          <a:p>
            <a:pPr lvl="0" algn="ctr">
              <a:buClr>
                <a:schemeClr val="accent1"/>
              </a:buClr>
              <a:buSzPts val="3200"/>
            </a:pPr>
            <a:r>
              <a:rPr lang="pt-BR" dirty="0"/>
              <a:t>"ESTABELECE </a:t>
            </a:r>
            <a:r>
              <a:rPr lang="pt-BR" dirty="0" smtClean="0"/>
              <a:t>NORMAS GERAIS </a:t>
            </a:r>
            <a:r>
              <a:rPr lang="pt-BR" dirty="0"/>
              <a:t>PARA </a:t>
            </a:r>
            <a:r>
              <a:rPr lang="pt-BR" dirty="0" smtClean="0"/>
              <a:t>A REALIZAÇÃO DA AVALIAÇÃO DE DESEMPENHO </a:t>
            </a:r>
            <a:r>
              <a:rPr lang="pt-BR" dirty="0"/>
              <a:t>DOS </a:t>
            </a:r>
            <a:r>
              <a:rPr lang="pt-BR" dirty="0" smtClean="0"/>
              <a:t>PROFISSIONAIS DO </a:t>
            </a:r>
            <a:r>
              <a:rPr lang="pt-BR" dirty="0"/>
              <a:t>MAGISTÉRIO </a:t>
            </a:r>
            <a:r>
              <a:rPr lang="pt-BR" dirty="0" smtClean="0"/>
              <a:t>PÚBLICO MUNICIPAL </a:t>
            </a:r>
            <a:r>
              <a:rPr lang="pt-BR" dirty="0"/>
              <a:t>DE </a:t>
            </a:r>
            <a:r>
              <a:rPr lang="pt-BR" dirty="0" smtClean="0"/>
              <a:t>PARANAGUÁ”</a:t>
            </a:r>
            <a:endParaRPr lang="pt-BR" dirty="0">
              <a:solidFill>
                <a:schemeClr val="bg2">
                  <a:lumMod val="75000"/>
                </a:schemeClr>
              </a:solidFill>
              <a:latin typeface="Tahoma" pitchFamily="34" charset="0"/>
              <a:ea typeface="Tahoma" pitchFamily="34" charset="0"/>
              <a:cs typeface="Tahoma" pitchFamily="34" charset="0"/>
            </a:endParaRPr>
          </a:p>
        </p:txBody>
      </p:sp>
      <p:sp>
        <p:nvSpPr>
          <p:cNvPr id="98" name="Google Shape;98;p14" descr="Resultado de imagem para decreto"/>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9" name="Google Shape;99;p14" descr="Resultado de imagem para decreto"/>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00" name="Google Shape;100;p14" descr="C:\Users\ronaldo1\Downloads\01.jpg"/>
          <p:cNvPicPr preferRelativeResize="0"/>
          <p:nvPr/>
        </p:nvPicPr>
        <p:blipFill rotWithShape="1">
          <a:blip r:embed="rId3">
            <a:alphaModFix/>
          </a:blip>
          <a:srcRect/>
          <a:stretch/>
        </p:blipFill>
        <p:spPr>
          <a:xfrm>
            <a:off x="190484" y="3968463"/>
            <a:ext cx="871457" cy="866686"/>
          </a:xfrm>
          <a:prstGeom prst="rect">
            <a:avLst/>
          </a:prstGeom>
          <a:noFill/>
          <a:ln>
            <a:noFill/>
          </a:ln>
        </p:spPr>
      </p:pic>
      <p:pic>
        <p:nvPicPr>
          <p:cNvPr id="101" name="Google Shape;101;p14"/>
          <p:cNvPicPr preferRelativeResize="0"/>
          <p:nvPr/>
        </p:nvPicPr>
        <p:blipFill rotWithShape="1">
          <a:blip r:embed="rId4">
            <a:alphaModFix/>
          </a:blip>
          <a:srcRect/>
          <a:stretch/>
        </p:blipFill>
        <p:spPr>
          <a:xfrm>
            <a:off x="325571" y="1466490"/>
            <a:ext cx="736370" cy="941896"/>
          </a:xfrm>
          <a:prstGeom prst="rect">
            <a:avLst/>
          </a:prstGeom>
          <a:noFill/>
          <a:ln>
            <a:noFill/>
          </a:ln>
        </p:spPr>
      </p:pic>
      <p:pic>
        <p:nvPicPr>
          <p:cNvPr id="3" name="Imagem 2"/>
          <p:cNvPicPr>
            <a:picLocks noChangeAspect="1"/>
          </p:cNvPicPr>
          <p:nvPr/>
        </p:nvPicPr>
        <p:blipFill>
          <a:blip r:embed="rId5"/>
          <a:stretch>
            <a:fillRect/>
          </a:stretch>
        </p:blipFill>
        <p:spPr>
          <a:xfrm>
            <a:off x="1095507" y="1226226"/>
            <a:ext cx="7789186" cy="5229225"/>
          </a:xfrm>
          <a:prstGeom prst="rect">
            <a:avLst/>
          </a:prstGeom>
        </p:spPr>
      </p:pic>
      <p:sp>
        <p:nvSpPr>
          <p:cNvPr id="4" name="Seta para a Direita 3"/>
          <p:cNvSpPr/>
          <p:nvPr/>
        </p:nvSpPr>
        <p:spPr>
          <a:xfrm rot="8803787">
            <a:off x="5102823" y="1652622"/>
            <a:ext cx="641445" cy="286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Seta para a Direita 13"/>
          <p:cNvSpPr/>
          <p:nvPr/>
        </p:nvSpPr>
        <p:spPr>
          <a:xfrm rot="8803787">
            <a:off x="5102824" y="3127125"/>
            <a:ext cx="641445" cy="286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6" name="Conector reto 5"/>
          <p:cNvCxnSpPr/>
          <p:nvPr/>
        </p:nvCxnSpPr>
        <p:spPr>
          <a:xfrm>
            <a:off x="4435522" y="2197290"/>
            <a:ext cx="1555845" cy="272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to 9"/>
          <p:cNvCxnSpPr/>
          <p:nvPr/>
        </p:nvCxnSpPr>
        <p:spPr>
          <a:xfrm>
            <a:off x="4435522" y="3671248"/>
            <a:ext cx="1555845" cy="136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342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095507" y="615228"/>
            <a:ext cx="0" cy="5616575"/>
          </a:xfrm>
          <a:prstGeom prst="straightConnector1">
            <a:avLst/>
          </a:prstGeom>
          <a:noFill/>
          <a:ln w="38100" cap="flat" cmpd="sng">
            <a:solidFill>
              <a:srgbClr val="9BBB59"/>
            </a:solidFill>
            <a:prstDash val="solid"/>
            <a:miter lim="800000"/>
            <a:headEnd type="none" w="med" len="med"/>
            <a:tailEnd type="none" w="med" len="med"/>
          </a:ln>
          <a:effectLst>
            <a:outerShdw blurRad="63500" dist="23000" dir="5400000">
              <a:srgbClr val="000000">
                <a:alpha val="34901"/>
              </a:srgbClr>
            </a:outerShdw>
          </a:effectLst>
        </p:spPr>
      </p:cxnSp>
      <p:sp>
        <p:nvSpPr>
          <p:cNvPr id="94" name="Google Shape;94;p14" descr="data:image/jpeg;base64,/9j/4AAQSkZJRgABAQAAAQABAAD/2wCEAAkGBxQTEhQUExQWFBQWGRoYGRYYGBgYFxUbGxQXGRYXHxcYHCggHRslHBoXITEiJikrLi4uFyAzODQsNygtLisBCgoKDg0OGhAQGy8mICY0LDAsLy0sLywsNCw0LywsNC0vLC8sNDQsLDAvLCwsNCwsLCwsLDQsLCwsLywsLCwsLP/AABEIAGMAgwMBEQACEQEDEQH/xAAbAAABBQEBAAAAAAAAAAAAAAADAAECBAUGB//EADcQAAEDAgQEAwYEBgMAAAAAAAEAAhEDIQQSMUEFIlFhcYGREzJCobHRBiPB8AcUUqKy4RVTcv/EABoBAAIDAQEAAAAAAAAAAAAAAAIDAAEEBQb/xAAzEQABAwIEAgoCAQQDAAAAAAABAAIRAyEEEjFBUXEFEyJhgZGhseHwwdEjFDJS8RUzU//aAAwDAQACEQMRAD8A7VeDXo0lIUUgEQCimGIg1DKkKaPIqzJ/Zq8irMlkVZFMyY01RYrzKBYhLVcqOVDlVylCkK00KoUTKlElFElFElFElSiStRSARBRFY1Na1AStXB8Ic67uUf3H7Lq4fo177vsPX4WKri2ts259FdPDqZfGWA1o0tJJOvkPmtpwVF1XLEAAad/+lnGIqBkzqVN/CaZFpHcH7pjujqBECRyKEYqoNbqpVw0wA1pElo2IIBAk7g6rG+hIADQRJA4iLX4jdPbUi89/32RKvBRHK4zbXTvsmv6Lbl7DjPegbjDPaFlnY7CGmQDzZtI1Om3mubisM7DkA3nSFro1hUBItCqkBZYbqnSVEgdUBDeKsSoOahLUQKGQgIRJkKiSiiSiiSpRIIlEVjUxoQkrQ4aPzG8pdEmB/tdDBj+ZsCYustc9g3hboxLv+t/9v3XeFd//AJn0/a5vVt/yHr+lXw+IBcXuBbNmzpEDcW1lZ6NZpcarwROk6RbfTVNfTIbkbfjzVt+JaIjmkSMt5Wp1dgiLzpF0gUzvbmoUcPLTnuXXPY7RGmyGnRlh6y5NzzROqQ7s7JsLWu5pJMExO4tvvBQ0aozGmTvaeH5hXUZYOA5psZSBfSJ2cf8AEqsRTDqtInYn2V0nEMeO5HeWtBJsJ2G58N09xZTaSbftKAc4wgYKnZwjl0BIgkbg+aThmWIi20i8JlV1xx3hY3FcI2m4BpmROXp/pcXHYdlF4DDrtw+F0MNVc9suCzHhcxwWsFDKBEkqUSUUSVKKQCMKirFNv7+q0MCW4rqMBhgxotBIE9SV6jC0BSpi191xq1QvceGyslaUpAwJ/Lb2AHmNQkYX/pbyTK395QagFN+ZonPYtGsjcfqlOAo1M7ROaxG/MflGDnblO26KcWLBoJcZtpERMzpqEw4ltg25M20048NUPVG5Oih/KywgwCSSNw09kP8AT5qZa6JMkdxV9bDgRy5qNSpmYx/Qg26EwULn56bKveNPJEG5XOYi494DHSYMGL3kaR5wmYpzRScCdrIKIJeITfma8oj4bmfOLKfzm9uXHx28lP49L8/hZfFqZc6S1oLQCYMkgkj5LlY9jnuzEAEAE3kxp6LZhnBogHX3WTVC5LwtzSgFIKYmVKJKKJKKItMJrQhKuUKZ5XZSWAyTtbxWykx1qmUloN1ne4XbNyuoqVABJNl6hz2tGY6LjhpJgILqxcQGEaSSZIjYeJv6JJql7gKcaTP3imBgaJehNc9gAIbc+9NrncapQdVpNDSBc6za/FGQx5mfBGw2FazTU6n6+CdRw7KWmu5S6lUv5IGJw4LyLc7DfuIg+UpNai11XL/kD5jQ+qZTqEMngUWniYs/lI32d3B/RMbXy9mrY+h5H8aoTTm7L+6BTo5y4SQyZ0iSZm56GCkNpdaXNk5ddIuZ9kwvyAGL85Ra+ClpAPMY5nX3ny8k2phQ5hANzub/AHwQNrQ4E6cAouqVBDOUkgw47946oS+s0inaTofhWG0z2tuChVwTnSHOsBDTvrN/khfhalSQ920A7+KttZrYLRz+FgVmEEgiDuOi8/UaQYIuumwg3CrOCzEJwUECtJRRJUoj0wtDAgcum4QSaQB0EgdwvTdHkuoAO7x4Lj4kRUspHDtFRkCLOPpEHyn5ojRY2szKOP4VdY4sMngonDim5rh/5udJI08L27qjRbRe17eVzx+6KxUNRpaeaLjHAjIDzOt4DcpmIcHDqhqfbigpAg59grIWlKVKo4ioXfC0BpHqSfKyxPc4VjU2AAPvPhZaGgGmG7m49lZcWusYM7LUSx/ZMFJGZt0PC6uAktBgTe+/lp80qhOZwGg0n18EdTQHdNWxBuGNJIgTsCftqqqVnSW0xJ47T8alRtMWLigUsNUklzoMQCIvdxG2lwkMw9cklzrxE24n0TXVKcCB9srNOveHDKfVp8CtTapnK8QfTzSSy0tMj1WRxjK54LbyIPQx0K4/SGR9QOZ48LcPsLdhczWwVlPYuU5q2hyHkO2qXkJMBFmCg4ICIRSoyqhRWqS0sS3LouG12tptDjB1vbUmF6LB1mMota4xzXKrsc55ICJjakZXNEuvBEQex7FMxLyMrmCTtw5eKCi2ZDtN1NuEBu/mJ9B2ARjDh16lz6eSE1SLMsEChUyF0glsxn1IgDXt3SaTzRLpktnXU6b93f5pj29ZEa8P0jMmpeYZsBq7vPRNbmrdqYbtGp75/SAxTtF0enTAEDT6p7GNaIalucSZKpYwNYaeRrc2aANLGxlY8RlpFnVtGafsrRSl4dmJiEmYkte4ZeYgcoNib3noRF+yptYsquaW3MW7+Pl7KGmHMBmw9lbw9PK2DrcnxJWykwsbB13SHuzGQipiBVuIsBpmdrrNjGg0TO106gSHiEPE8PDyDJbAiBGm2qXWwTapBBi0ImYgskRKrVeEsgnOQBqTlgJLuimHRx9EwYx3ALhfxhxk0XGhSLSS053/ABAEkACLA5d+66HRfRjKY6x47UmOSlWsX22S4Vj3Ow1Jz3FzpeC462LYE72j1K5nT9ICs3KIstGEdAIVr+YHVefyLZmWo3Q+CMaFUdV0GBayowkZtMvN20jwK9DhRSr0yWzpF/xyXLrF9N0GONkfBsYQDADhqOh3tstGHbTIBA7Q17ilVS4GJtsra1JKr4USHHZzjHcafdIodoOOxJTaliBuAhYjChrSWgmL5ZOX0CVVw7GMJaO+JMeSNlUucAT47pYbAtDRMHwkCDcb/NSjhKbWifSR95qVK7if2jOwrcpA1O+p7XKacOzKWjffUpYqukFDYM4kmHtJEjYi2+x6IGjrm5jZwm4+6HgiP8ZjYpmYslrYEudMXtbfsFTcQ5zBAuZjhzVmkA4ybBGwryQc0EgkSLAxvCbRc4tObUGEFQAGyq4mXOJvDC229nAkx4fRZa01HE7Nj3kmOSczsgDjPsi8RxzKdJz3vDWx7xMaiy6NPtxlus0HReFOxlSHNzvyuMubmMOPUjcrsZRrCatjgX4ebVph1R5pZqjWUyWmHzMxbmOg1Wavim0nAHf3VXOittwbsNTq0qrmsObOwZmlxtlgsB5ZEGey5fSzqVVgvcbJ1AkOkILcTbVeYLVvldrgi3MC8w0X0nQjXsgwxpioDUMAePmiqh2Uhoutb/mBIDafLvoD5Bdb/kwHAMZ2Vi/pLdp10bC13vLnsaADA5j02geKfQq1KrnVKbbGNTw5JdRjGANcfJSz1Xhw5RIgi4LD172Vh2IqtIsNt5H79EMUmEG/Hmie3c0hpZt8JmAOx8Qmdc+mQwt8uHJDka4FwPmg1cWXSAfZRYZm6ne+kJT8S55IBybXG6Y2kG3Izcir9JgDQBoBC3saGtDRoFmcSSSULHPIYYmbAR1JtqlYlzm0zl1tCOiAXX0Q8OWscQXy5xBjoY6gfuEukWU3lpdJd7x3In5ntkCwUq5ZTBcA0E2GgmSiqmnQBeAAdOCpmeocpJhJjwwNaOYkTbfq6fEqNcKbWsbc93uoQXkuNh9siUKZlznRJiw0AAsPqjpMcCXP1MacPsoXuEAN2XnX8TnlnsqYs1xe7sYygT4SVs6NoBheQIvbkjc/NF1wS6qpddxKlUpYWjTpNdUa38/2zT7hIBy8pOhnWFwOkHOc7+3TdFTiSuew9IuMm5Jkn9Vw6jlraFrNwhhZM4T8q61rliBWiEZj05r0stW3wKuOZu85h6AFdvouqO0zfVc/GMNneCuYjDFzjBgOyyZuMpOnyWyrQc95gwDEne06JDKga0TqJ5XUcPSAqu65Rc6uk6+URZDSphuIdxjfU9/hore4mkOfkrhC2m9is6rUmOp8obmbtBAInYrKxr6IytEjbZOcWvuTBQ6eeq0Zg1oOsTJvp2QM62uwZ4A34/CI5KbuzJKJVo5cpY0cvwi0zqfFMfSyZXU26bc/yha/NIcdUCpiGtfNT3iIDRfK3r5rO+u2nUzVdeAvA+UxtMvZDNPKSq78bTaS6nmnpHK6/fTfRZ3YqixxdRmeVj56eCaKL3AB8flaeGxLXiWnxG4XToV2VhLT+1kqU3MMFcL/ABM4e+plqNILaTTmb0kiTOmgFtVuwtdgfk3KjQQJXnlGg585Wl0AuMCYA1PkukSBqrV6u72LRSbZ7xmqneD7tPwi56k9l5/pPFFzsjTYJ1Ns3V/hVHRebrOW6mFuigFklPhXkpGpAogVRVihXLSCDBGifSquY4OabhKewOEFaDOL1JkkEf06D7roN6SrZsxIPdssxwjIgeaIeKnPmyjSAC7Trtvb0TD0iesz5doF/jdD/SjLln0VtnGWbtcPQrW3pOmdQQkHBu2IVyhiGvHKfuPJbKVenVEtP7SH03MNwh0BkdkmW5ZHURqPmEumOqd1cy2Ld0a/hE/ttzb7rPx3FZswwP6t1z8T0hmEUjHetVLCxd6yn1bkkknvquU6oSZJWwMUPaIOsR5U7axFwSD2MKxVIMgwqLAbFc/+JOFmu5jhUawNblymbHMTNhvPyXo+i+lMPQoCm+xusNai8vJCLw7jhw9MMe+k4MHLlpuDvCdL6X6rVUx+GddpMrOaDuC4yixz3lzrkmSep3XEqVJuVra1dTwuhAC5tVy1MC1wFnlNREKtJWopAqwVFIPRByGE4qK86rKpCoiD1WVS9oizqsqkyuWmWmD1CJtUsMtMFUWB1ihOelFyMBQLkBcihRlDKtKVcqIGIbKJrkJCw8XgJK0tqQlFiWE4dBVOqyoGLaw9KFmcZTgEeEEq06iiSitJWqSUUTqKJFRRPKtUlKkq0lRUUVFElStJRRRKtUhuaEQVJNaFCoihCrTqlF//2Q=="/>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5" name="Google Shape;95;p14" descr="data:image/jpeg;base64,/9j/4AAQSkZJRgABAQAAAQABAAD/2wCEAAkGBxQTEhQUExQWFBQWGRoYGRYYGBgYFxUbGxQXGRYXHxcYHCggHRslHBoXITEiJikrLi4uFyAzODQsNygtLisBCgoKDg0OGhAQGy8mICY0LDAsLy0sLywsNCw0LywsNC0vLC8sNDQsLDAvLCwsNCwsLCwsLDQsLCwsLywsLCwsLP/AABEIAGMAgwMBEQACEQEDEQH/xAAbAAABBQEBAAAAAAAAAAAAAAADAAECBAUGB//EADcQAAEDAgQEAwYEBgMAAAAAAAEAAhEDIQQSMUEFIlFhcYGREzJCobHRBiPB8AcUUqKy4RVTcv/EABoBAAIDAQEAAAAAAAAAAAAAAAIDAAEEBQb/xAAzEQABAwIEAgoCAQQDAAAAAAABAAIRAyEEEjFBUXEFEyJhgZGhseHwwdEjFDJS8RUzU//aAAwDAQACEQMRAD8A7VeDXo0lIUUgEQCimGIg1DKkKaPIqzJ/Zq8irMlkVZFMyY01RYrzKBYhLVcqOVDlVylCkK00KoUTKlElFElFElFElSiStRSARBRFY1Na1AStXB8Ic67uUf3H7Lq4fo177vsPX4WKri2ts259FdPDqZfGWA1o0tJJOvkPmtpwVF1XLEAAad/+lnGIqBkzqVN/CaZFpHcH7pjujqBECRyKEYqoNbqpVw0wA1pElo2IIBAk7g6rG+hIADQRJA4iLX4jdPbUi89/32RKvBRHK4zbXTvsmv6Lbl7DjPegbjDPaFlnY7CGmQDzZtI1Om3mubisM7DkA3nSFro1hUBItCqkBZYbqnSVEgdUBDeKsSoOahLUQKGQgIRJkKiSiiSiiSpRIIlEVjUxoQkrQ4aPzG8pdEmB/tdDBj+ZsCYustc9g3hboxLv+t/9v3XeFd//AJn0/a5vVt/yHr+lXw+IBcXuBbNmzpEDcW1lZ6NZpcarwROk6RbfTVNfTIbkbfjzVt+JaIjmkSMt5Wp1dgiLzpF0gUzvbmoUcPLTnuXXPY7RGmyGnRlh6y5NzzROqQ7s7JsLWu5pJMExO4tvvBQ0aozGmTvaeH5hXUZYOA5psZSBfSJ2cf8AEqsRTDqtInYn2V0nEMeO5HeWtBJsJ2G58N09xZTaSbftKAc4wgYKnZwjl0BIgkbg+aThmWIi20i8JlV1xx3hY3FcI2m4BpmROXp/pcXHYdlF4DDrtw+F0MNVc9suCzHhcxwWsFDKBEkqUSUUSVKKQCMKirFNv7+q0MCW4rqMBhgxotBIE9SV6jC0BSpi191xq1QvceGyslaUpAwJ/Lb2AHmNQkYX/pbyTK395QagFN+ZonPYtGsjcfqlOAo1M7ROaxG/MflGDnblO26KcWLBoJcZtpERMzpqEw4ltg25M20048NUPVG5Oih/KywgwCSSNw09kP8AT5qZa6JMkdxV9bDgRy5qNSpmYx/Qg26EwULn56bKveNPJEG5XOYi494DHSYMGL3kaR5wmYpzRScCdrIKIJeITfma8oj4bmfOLKfzm9uXHx28lP49L8/hZfFqZc6S1oLQCYMkgkj5LlY9jnuzEAEAE3kxp6LZhnBogHX3WTVC5LwtzSgFIKYmVKJKKJKKItMJrQhKuUKZ5XZSWAyTtbxWykx1qmUloN1ne4XbNyuoqVABJNl6hz2tGY6LjhpJgILqxcQGEaSSZIjYeJv6JJql7gKcaTP3imBgaJehNc9gAIbc+9NrncapQdVpNDSBc6za/FGQx5mfBGw2FazTU6n6+CdRw7KWmu5S6lUv5IGJw4LyLc7DfuIg+UpNai11XL/kD5jQ+qZTqEMngUWniYs/lI32d3B/RMbXy9mrY+h5H8aoTTm7L+6BTo5y4SQyZ0iSZm56GCkNpdaXNk5ddIuZ9kwvyAGL85Ra+ClpAPMY5nX3ny8k2phQ5hANzub/AHwQNrQ4E6cAouqVBDOUkgw47946oS+s0inaTofhWG0z2tuChVwTnSHOsBDTvrN/khfhalSQ920A7+KttZrYLRz+FgVmEEgiDuOi8/UaQYIuumwg3CrOCzEJwUECtJRRJUoj0wtDAgcum4QSaQB0EgdwvTdHkuoAO7x4Lj4kRUspHDtFRkCLOPpEHyn5ojRY2szKOP4VdY4sMngonDim5rh/5udJI08L27qjRbRe17eVzx+6KxUNRpaeaLjHAjIDzOt4DcpmIcHDqhqfbigpAg59grIWlKVKo4ioXfC0BpHqSfKyxPc4VjU2AAPvPhZaGgGmG7m49lZcWusYM7LUSx/ZMFJGZt0PC6uAktBgTe+/lp80qhOZwGg0n18EdTQHdNWxBuGNJIgTsCftqqqVnSW0xJ47T8alRtMWLigUsNUklzoMQCIvdxG2lwkMw9cklzrxE24n0TXVKcCB9srNOveHDKfVp8CtTapnK8QfTzSSy0tMj1WRxjK54LbyIPQx0K4/SGR9QOZ48LcPsLdhczWwVlPYuU5q2hyHkO2qXkJMBFmCg4ICIRSoyqhRWqS0sS3LouG12tptDjB1vbUmF6LB1mMota4xzXKrsc55ICJjakZXNEuvBEQex7FMxLyMrmCTtw5eKCi2ZDtN1NuEBu/mJ9B2ARjDh16lz6eSE1SLMsEChUyF0glsxn1IgDXt3SaTzRLpktnXU6b93f5pj29ZEa8P0jMmpeYZsBq7vPRNbmrdqYbtGp75/SAxTtF0enTAEDT6p7GNaIalucSZKpYwNYaeRrc2aANLGxlY8RlpFnVtGafsrRSl4dmJiEmYkte4ZeYgcoNib3noRF+yptYsquaW3MW7+Pl7KGmHMBmw9lbw9PK2DrcnxJWykwsbB13SHuzGQipiBVuIsBpmdrrNjGg0TO106gSHiEPE8PDyDJbAiBGm2qXWwTapBBi0ImYgskRKrVeEsgnOQBqTlgJLuimHRx9EwYx3ALhfxhxk0XGhSLSS053/ABAEkACLA5d+66HRfRjKY6x47UmOSlWsX22S4Vj3Ow1Jz3FzpeC462LYE72j1K5nT9ICs3KIstGEdAIVr+YHVefyLZmWo3Q+CMaFUdV0GBayowkZtMvN20jwK9DhRSr0yWzpF/xyXLrF9N0GONkfBsYQDADhqOh3tstGHbTIBA7Q17ilVS4GJtsra1JKr4USHHZzjHcafdIodoOOxJTaliBuAhYjChrSWgmL5ZOX0CVVw7GMJaO+JMeSNlUucAT47pYbAtDRMHwkCDcb/NSjhKbWifSR95qVK7if2jOwrcpA1O+p7XKacOzKWjffUpYqukFDYM4kmHtJEjYi2+x6IGjrm5jZwm4+6HgiP8ZjYpmYslrYEudMXtbfsFTcQ5zBAuZjhzVmkA4ybBGwryQc0EgkSLAxvCbRc4tObUGEFQAGyq4mXOJvDC229nAkx4fRZa01HE7Nj3kmOSczsgDjPsi8RxzKdJz3vDWx7xMaiy6NPtxlus0HReFOxlSHNzvyuMubmMOPUjcrsZRrCatjgX4ebVph1R5pZqjWUyWmHzMxbmOg1Wavim0nAHf3VXOittwbsNTq0qrmsObOwZmlxtlgsB5ZEGey5fSzqVVgvcbJ1AkOkILcTbVeYLVvldrgi3MC8w0X0nQjXsgwxpioDUMAePmiqh2Uhoutb/mBIDafLvoD5Bdb/kwHAMZ2Vi/pLdp10bC13vLnsaADA5j02geKfQq1KrnVKbbGNTw5JdRjGANcfJSz1Xhw5RIgi4LD172Vh2IqtIsNt5H79EMUmEG/Hmie3c0hpZt8JmAOx8Qmdc+mQwt8uHJDka4FwPmg1cWXSAfZRYZm6ne+kJT8S55IBybXG6Y2kG3Izcir9JgDQBoBC3saGtDRoFmcSSSULHPIYYmbAR1JtqlYlzm0zl1tCOiAXX0Q8OWscQXy5xBjoY6gfuEukWU3lpdJd7x3In5ntkCwUq5ZTBcA0E2GgmSiqmnQBeAAdOCpmeocpJhJjwwNaOYkTbfq6fEqNcKbWsbc93uoQXkuNh9siUKZlznRJiw0AAsPqjpMcCXP1MacPsoXuEAN2XnX8TnlnsqYs1xe7sYygT4SVs6NoBheQIvbkjc/NF1wS6qpddxKlUpYWjTpNdUa38/2zT7hIBy8pOhnWFwOkHOc7+3TdFTiSuew9IuMm5Jkn9Vw6jlraFrNwhhZM4T8q61rliBWiEZj05r0stW3wKuOZu85h6AFdvouqO0zfVc/GMNneCuYjDFzjBgOyyZuMpOnyWyrQc95gwDEne06JDKga0TqJ5XUcPSAqu65Rc6uk6+URZDSphuIdxjfU9/hore4mkOfkrhC2m9is6rUmOp8obmbtBAInYrKxr6IytEjbZOcWvuTBQ6eeq0Zg1oOsTJvp2QM62uwZ4A34/CI5KbuzJKJVo5cpY0cvwi0zqfFMfSyZXU26bc/yha/NIcdUCpiGtfNT3iIDRfK3r5rO+u2nUzVdeAvA+UxtMvZDNPKSq78bTaS6nmnpHK6/fTfRZ3YqixxdRmeVj56eCaKL3AB8flaeGxLXiWnxG4XToV2VhLT+1kqU3MMFcL/ABM4e+plqNILaTTmb0kiTOmgFtVuwtdgfk3KjQQJXnlGg585Wl0AuMCYA1PkukSBqrV6u72LRSbZ7xmqneD7tPwi56k9l5/pPFFzsjTYJ1Ns3V/hVHRebrOW6mFuigFklPhXkpGpAogVRVihXLSCDBGifSquY4OabhKewOEFaDOL1JkkEf06D7roN6SrZsxIPdssxwjIgeaIeKnPmyjSAC7Trtvb0TD0iesz5doF/jdD/SjLln0VtnGWbtcPQrW3pOmdQQkHBu2IVyhiGvHKfuPJbKVenVEtP7SH03MNwh0BkdkmW5ZHURqPmEumOqd1cy2Ld0a/hE/ttzb7rPx3FZswwP6t1z8T0hmEUjHetVLCxd6yn1bkkknvquU6oSZJWwMUPaIOsR5U7axFwSD2MKxVIMgwqLAbFc/+JOFmu5jhUawNblymbHMTNhvPyXo+i+lMPQoCm+xusNai8vJCLw7jhw9MMe+k4MHLlpuDvCdL6X6rVUx+GddpMrOaDuC4yixz3lzrkmSep3XEqVJuVra1dTwuhAC5tVy1MC1wFnlNREKtJWopAqwVFIPRByGE4qK86rKpCoiD1WVS9oizqsqkyuWmWmD1CJtUsMtMFUWB1ihOelFyMBQLkBcihRlDKtKVcqIGIbKJrkJCw8XgJK0tqQlFiWE4dBVOqyoGLaw9KFmcZTgEeEEq06iiSitJWqSUUTqKJFRRPKtUlKkq0lRUUVFElStJRRRKtUhuaEQVJNaFCoihCrTqlF//2Q=="/>
          <p:cNvSpPr txBox="1"/>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6" name="Google Shape;96;p14"/>
          <p:cNvSpPr txBox="1"/>
          <p:nvPr/>
        </p:nvSpPr>
        <p:spPr>
          <a:xfrm>
            <a:off x="2071687" y="0"/>
            <a:ext cx="7072312" cy="1384300"/>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chemeClr val="dk1"/>
              </a:buClr>
              <a:buSzPts val="2800"/>
              <a:buFont typeface="Arial"/>
              <a:buNone/>
            </a:pPr>
            <a:endParaRPr sz="2800" b="0" i="0" u="sng">
              <a:solidFill>
                <a:srgbClr val="943634"/>
              </a:solidFill>
              <a:latin typeface="Arial"/>
              <a:ea typeface="Arial"/>
              <a:cs typeface="Arial"/>
              <a:sym typeface="Arial"/>
            </a:endParaRPr>
          </a:p>
          <a:p>
            <a:pPr marL="0" marR="0" lvl="0" indent="0" algn="ctr" rtl="0">
              <a:lnSpc>
                <a:spcPct val="150000"/>
              </a:lnSpc>
              <a:spcBef>
                <a:spcPts val="0"/>
              </a:spcBef>
              <a:spcAft>
                <a:spcPts val="0"/>
              </a:spcAft>
              <a:buClr>
                <a:srgbClr val="943634"/>
              </a:buClr>
              <a:buSzPts val="2800"/>
              <a:buFont typeface="Arial"/>
              <a:buNone/>
            </a:pPr>
            <a:r>
              <a:rPr lang="en-US" sz="2800" b="0" i="0" u="sng">
                <a:solidFill>
                  <a:srgbClr val="943634"/>
                </a:solidFill>
                <a:latin typeface="Arial"/>
                <a:ea typeface="Arial"/>
                <a:cs typeface="Arial"/>
                <a:sym typeface="Arial"/>
              </a:rPr>
              <a:t> </a:t>
            </a:r>
            <a:endParaRPr/>
          </a:p>
        </p:txBody>
      </p:sp>
      <p:sp>
        <p:nvSpPr>
          <p:cNvPr id="97" name="Google Shape;97;p14"/>
          <p:cNvSpPr/>
          <p:nvPr/>
        </p:nvSpPr>
        <p:spPr>
          <a:xfrm>
            <a:off x="1651379" y="175222"/>
            <a:ext cx="7115275" cy="1051003"/>
          </a:xfrm>
          <a:prstGeom prst="roundRect">
            <a:avLst>
              <a:gd name="adj" fmla="val 16667"/>
            </a:avLst>
          </a:prstGeom>
          <a:gradFill>
            <a:gsLst>
              <a:gs pos="0">
                <a:srgbClr val="9EEAFF"/>
              </a:gs>
              <a:gs pos="35000">
                <a:srgbClr val="BBEFFF"/>
              </a:gs>
              <a:gs pos="100000">
                <a:srgbClr val="E4F9FF"/>
              </a:gs>
            </a:gsLst>
            <a:lin ang="16200000" scaled="0"/>
          </a:gradFill>
          <a:ln w="9525" cap="flat" cmpd="sng">
            <a:solidFill>
              <a:srgbClr val="46AAC5"/>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ts val="3200"/>
              <a:buFont typeface="Open Sans ExtraBold"/>
              <a:buNone/>
            </a:pPr>
            <a:r>
              <a:rPr lang="pt-BR" sz="2000" b="1" dirty="0" smtClean="0">
                <a:solidFill>
                  <a:schemeClr val="bg2">
                    <a:lumMod val="75000"/>
                  </a:schemeClr>
                </a:solidFill>
                <a:latin typeface="Tahoma" pitchFamily="34" charset="0"/>
                <a:ea typeface="Tahoma" pitchFamily="34" charset="0"/>
                <a:cs typeface="Tahoma" pitchFamily="34" charset="0"/>
                <a:sym typeface="Open Sans ExtraBold"/>
              </a:rPr>
              <a:t>DECRETO Nº 4165/2016</a:t>
            </a:r>
          </a:p>
          <a:p>
            <a:pPr lvl="0" algn="ctr">
              <a:buClr>
                <a:schemeClr val="accent1"/>
              </a:buClr>
              <a:buSzPts val="3200"/>
            </a:pPr>
            <a:r>
              <a:rPr lang="pt-BR" dirty="0"/>
              <a:t>"ESTABELECE </a:t>
            </a:r>
            <a:r>
              <a:rPr lang="pt-BR" dirty="0" smtClean="0"/>
              <a:t>NORMAS GERAIS </a:t>
            </a:r>
            <a:r>
              <a:rPr lang="pt-BR" dirty="0"/>
              <a:t>PARA </a:t>
            </a:r>
            <a:r>
              <a:rPr lang="pt-BR" dirty="0" smtClean="0"/>
              <a:t>A REALIZAÇÃO DA AVALIAÇÃO DE DESEMPENHO </a:t>
            </a:r>
            <a:r>
              <a:rPr lang="pt-BR" dirty="0"/>
              <a:t>DOS </a:t>
            </a:r>
            <a:r>
              <a:rPr lang="pt-BR" dirty="0" smtClean="0"/>
              <a:t>PROFISSIONAIS DO </a:t>
            </a:r>
            <a:r>
              <a:rPr lang="pt-BR" dirty="0"/>
              <a:t>MAGISTÉRIO </a:t>
            </a:r>
            <a:r>
              <a:rPr lang="pt-BR" dirty="0" smtClean="0"/>
              <a:t>PÚBLICO MUNICIPAL </a:t>
            </a:r>
            <a:r>
              <a:rPr lang="pt-BR" dirty="0"/>
              <a:t>DE </a:t>
            </a:r>
            <a:r>
              <a:rPr lang="pt-BR" dirty="0" smtClean="0"/>
              <a:t>PARANAGUÁ”</a:t>
            </a:r>
            <a:endParaRPr lang="pt-BR" dirty="0">
              <a:solidFill>
                <a:schemeClr val="bg2">
                  <a:lumMod val="75000"/>
                </a:schemeClr>
              </a:solidFill>
              <a:latin typeface="Tahoma" pitchFamily="34" charset="0"/>
              <a:ea typeface="Tahoma" pitchFamily="34" charset="0"/>
              <a:cs typeface="Tahoma" pitchFamily="34" charset="0"/>
            </a:endParaRPr>
          </a:p>
        </p:txBody>
      </p:sp>
      <p:sp>
        <p:nvSpPr>
          <p:cNvPr id="98" name="Google Shape;98;p14" descr="Resultado de imagem para decreto"/>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9" name="Google Shape;99;p14" descr="Resultado de imagem para decreto"/>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00" name="Google Shape;100;p14" descr="C:\Users\ronaldo1\Downloads\01.jpg"/>
          <p:cNvPicPr preferRelativeResize="0"/>
          <p:nvPr/>
        </p:nvPicPr>
        <p:blipFill rotWithShape="1">
          <a:blip r:embed="rId3">
            <a:alphaModFix/>
          </a:blip>
          <a:srcRect/>
          <a:stretch/>
        </p:blipFill>
        <p:spPr>
          <a:xfrm>
            <a:off x="190484" y="3968463"/>
            <a:ext cx="871457" cy="866686"/>
          </a:xfrm>
          <a:prstGeom prst="rect">
            <a:avLst/>
          </a:prstGeom>
          <a:noFill/>
          <a:ln>
            <a:noFill/>
          </a:ln>
        </p:spPr>
      </p:pic>
      <p:pic>
        <p:nvPicPr>
          <p:cNvPr id="101" name="Google Shape;101;p14"/>
          <p:cNvPicPr preferRelativeResize="0"/>
          <p:nvPr/>
        </p:nvPicPr>
        <p:blipFill rotWithShape="1">
          <a:blip r:embed="rId4">
            <a:alphaModFix/>
          </a:blip>
          <a:srcRect/>
          <a:stretch/>
        </p:blipFill>
        <p:spPr>
          <a:xfrm>
            <a:off x="325571" y="1466490"/>
            <a:ext cx="736370" cy="941896"/>
          </a:xfrm>
          <a:prstGeom prst="rect">
            <a:avLst/>
          </a:prstGeom>
          <a:noFill/>
          <a:ln>
            <a:noFill/>
          </a:ln>
        </p:spPr>
      </p:pic>
      <p:pic>
        <p:nvPicPr>
          <p:cNvPr id="2" name="Imagem 1"/>
          <p:cNvPicPr>
            <a:picLocks noChangeAspect="1"/>
          </p:cNvPicPr>
          <p:nvPr/>
        </p:nvPicPr>
        <p:blipFill>
          <a:blip r:embed="rId5"/>
          <a:stretch>
            <a:fillRect/>
          </a:stretch>
        </p:blipFill>
        <p:spPr>
          <a:xfrm>
            <a:off x="1260711" y="1937438"/>
            <a:ext cx="7620703" cy="2672911"/>
          </a:xfrm>
          <a:prstGeom prst="rect">
            <a:avLst/>
          </a:prstGeom>
        </p:spPr>
      </p:pic>
    </p:spTree>
    <p:extLst>
      <p:ext uri="{BB962C8B-B14F-4D97-AF65-F5344CB8AC3E}">
        <p14:creationId xmlns:p14="http://schemas.microsoft.com/office/powerpoint/2010/main" val="1819312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095507" y="615228"/>
            <a:ext cx="0" cy="5616575"/>
          </a:xfrm>
          <a:prstGeom prst="straightConnector1">
            <a:avLst/>
          </a:prstGeom>
          <a:noFill/>
          <a:ln w="38100" cap="flat" cmpd="sng">
            <a:solidFill>
              <a:srgbClr val="9BBB59"/>
            </a:solidFill>
            <a:prstDash val="solid"/>
            <a:miter lim="800000"/>
            <a:headEnd type="none" w="med" len="med"/>
            <a:tailEnd type="none" w="med" len="med"/>
          </a:ln>
          <a:effectLst>
            <a:outerShdw blurRad="63500" dist="23000" dir="5400000">
              <a:srgbClr val="000000">
                <a:alpha val="34901"/>
              </a:srgbClr>
            </a:outerShdw>
          </a:effectLst>
        </p:spPr>
      </p:cxnSp>
      <p:sp>
        <p:nvSpPr>
          <p:cNvPr id="94" name="Google Shape;94;p14" descr="data:image/jpeg;base64,/9j/4AAQSkZJRgABAQAAAQABAAD/2wCEAAkGBxQTEhQUExQWFBQWGRoYGRYYGBgYFxUbGxQXGRYXHxcYHCggHRslHBoXITEiJikrLi4uFyAzODQsNygtLisBCgoKDg0OGhAQGy8mICY0LDAsLy0sLywsNCw0LywsNC0vLC8sNDQsLDAvLCwsNCwsLCwsLDQsLCwsLywsLCwsLP/AABEIAGMAgwMBEQACEQEDEQH/xAAbAAABBQEBAAAAAAAAAAAAAAADAAECBAUGB//EADcQAAEDAgQEAwYEBgMAAAAAAAEAAhEDIQQSMUEFIlFhcYGREzJCobHRBiPB8AcUUqKy4RVTcv/EABoBAAIDAQEAAAAAAAAAAAAAAAIDAAEEBQb/xAAzEQABAwIEAgoCAQQDAAAAAAABAAIRAyEEEjFBUXEFEyJhgZGhseHwwdEjFDJS8RUzU//aAAwDAQACEQMRAD8A7VeDXo0lIUUgEQCimGIg1DKkKaPIqzJ/Zq8irMlkVZFMyY01RYrzKBYhLVcqOVDlVylCkK00KoUTKlElFElFElFElSiStRSARBRFY1Na1AStXB8Ic67uUf3H7Lq4fo177vsPX4WKri2ts259FdPDqZfGWA1o0tJJOvkPmtpwVF1XLEAAad/+lnGIqBkzqVN/CaZFpHcH7pjujqBECRyKEYqoNbqpVw0wA1pElo2IIBAk7g6rG+hIADQRJA4iLX4jdPbUi89/32RKvBRHK4zbXTvsmv6Lbl7DjPegbjDPaFlnY7CGmQDzZtI1Om3mubisM7DkA3nSFro1hUBItCqkBZYbqnSVEgdUBDeKsSoOahLUQKGQgIRJkKiSiiSiiSpRIIlEVjUxoQkrQ4aPzG8pdEmB/tdDBj+ZsCYustc9g3hboxLv+t/9v3XeFd//AJn0/a5vVt/yHr+lXw+IBcXuBbNmzpEDcW1lZ6NZpcarwROk6RbfTVNfTIbkbfjzVt+JaIjmkSMt5Wp1dgiLzpF0gUzvbmoUcPLTnuXXPY7RGmyGnRlh6y5NzzROqQ7s7JsLWu5pJMExO4tvvBQ0aozGmTvaeH5hXUZYOA5psZSBfSJ2cf8AEqsRTDqtInYn2V0nEMeO5HeWtBJsJ2G58N09xZTaSbftKAc4wgYKnZwjl0BIgkbg+aThmWIi20i8JlV1xx3hY3FcI2m4BpmROXp/pcXHYdlF4DDrtw+F0MNVc9suCzHhcxwWsFDKBEkqUSUUSVKKQCMKirFNv7+q0MCW4rqMBhgxotBIE9SV6jC0BSpi191xq1QvceGyslaUpAwJ/Lb2AHmNQkYX/pbyTK395QagFN+ZonPYtGsjcfqlOAo1M7ROaxG/MflGDnblO26KcWLBoJcZtpERMzpqEw4ltg25M20048NUPVG5Oih/KywgwCSSNw09kP8AT5qZa6JMkdxV9bDgRy5qNSpmYx/Qg26EwULn56bKveNPJEG5XOYi494DHSYMGL3kaR5wmYpzRScCdrIKIJeITfma8oj4bmfOLKfzm9uXHx28lP49L8/hZfFqZc6S1oLQCYMkgkj5LlY9jnuzEAEAE3kxp6LZhnBogHX3WTVC5LwtzSgFIKYmVKJKKJKKItMJrQhKuUKZ5XZSWAyTtbxWykx1qmUloN1ne4XbNyuoqVABJNl6hz2tGY6LjhpJgILqxcQGEaSSZIjYeJv6JJql7gKcaTP3imBgaJehNc9gAIbc+9NrncapQdVpNDSBc6za/FGQx5mfBGw2FazTU6n6+CdRw7KWmu5S6lUv5IGJw4LyLc7DfuIg+UpNai11XL/kD5jQ+qZTqEMngUWniYs/lI32d3B/RMbXy9mrY+h5H8aoTTm7L+6BTo5y4SQyZ0iSZm56GCkNpdaXNk5ddIuZ9kwvyAGL85Ra+ClpAPMY5nX3ny8k2phQ5hANzub/AHwQNrQ4E6cAouqVBDOUkgw47946oS+s0inaTofhWG0z2tuChVwTnSHOsBDTvrN/khfhalSQ920A7+KttZrYLRz+FgVmEEgiDuOi8/UaQYIuumwg3CrOCzEJwUECtJRRJUoj0wtDAgcum4QSaQB0EgdwvTdHkuoAO7x4Lj4kRUspHDtFRkCLOPpEHyn5ojRY2szKOP4VdY4sMngonDim5rh/5udJI08L27qjRbRe17eVzx+6KxUNRpaeaLjHAjIDzOt4DcpmIcHDqhqfbigpAg59grIWlKVKo4ioXfC0BpHqSfKyxPc4VjU2AAPvPhZaGgGmG7m49lZcWusYM7LUSx/ZMFJGZt0PC6uAktBgTe+/lp80qhOZwGg0n18EdTQHdNWxBuGNJIgTsCftqqqVnSW0xJ47T8alRtMWLigUsNUklzoMQCIvdxG2lwkMw9cklzrxE24n0TXVKcCB9srNOveHDKfVp8CtTapnK8QfTzSSy0tMj1WRxjK54LbyIPQx0K4/SGR9QOZ48LcPsLdhczWwVlPYuU5q2hyHkO2qXkJMBFmCg4ICIRSoyqhRWqS0sS3LouG12tptDjB1vbUmF6LB1mMota4xzXKrsc55ICJjakZXNEuvBEQex7FMxLyMrmCTtw5eKCi2ZDtN1NuEBu/mJ9B2ARjDh16lz6eSE1SLMsEChUyF0glsxn1IgDXt3SaTzRLpktnXU6b93f5pj29ZEa8P0jMmpeYZsBq7vPRNbmrdqYbtGp75/SAxTtF0enTAEDT6p7GNaIalucSZKpYwNYaeRrc2aANLGxlY8RlpFnVtGafsrRSl4dmJiEmYkte4ZeYgcoNib3noRF+yptYsquaW3MW7+Pl7KGmHMBmw9lbw9PK2DrcnxJWykwsbB13SHuzGQipiBVuIsBpmdrrNjGg0TO106gSHiEPE8PDyDJbAiBGm2qXWwTapBBi0ImYgskRKrVeEsgnOQBqTlgJLuimHRx9EwYx3ALhfxhxk0XGhSLSS053/ABAEkACLA5d+66HRfRjKY6x47UmOSlWsX22S4Vj3Ow1Jz3FzpeC462LYE72j1K5nT9ICs3KIstGEdAIVr+YHVefyLZmWo3Q+CMaFUdV0GBayowkZtMvN20jwK9DhRSr0yWzpF/xyXLrF9N0GONkfBsYQDADhqOh3tstGHbTIBA7Q17ilVS4GJtsra1JKr4USHHZzjHcafdIodoOOxJTaliBuAhYjChrSWgmL5ZOX0CVVw7GMJaO+JMeSNlUucAT47pYbAtDRMHwkCDcb/NSjhKbWifSR95qVK7if2jOwrcpA1O+p7XKacOzKWjffUpYqukFDYM4kmHtJEjYi2+x6IGjrm5jZwm4+6HgiP8ZjYpmYslrYEudMXtbfsFTcQ5zBAuZjhzVmkA4ybBGwryQc0EgkSLAxvCbRc4tObUGEFQAGyq4mXOJvDC229nAkx4fRZa01HE7Nj3kmOSczsgDjPsi8RxzKdJz3vDWx7xMaiy6NPtxlus0HReFOxlSHNzvyuMubmMOPUjcrsZRrCatjgX4ebVph1R5pZqjWUyWmHzMxbmOg1Wavim0nAHf3VXOittwbsNTq0qrmsObOwZmlxtlgsB5ZEGey5fSzqVVgvcbJ1AkOkILcTbVeYLVvldrgi3MC8w0X0nQjXsgwxpioDUMAePmiqh2Uhoutb/mBIDafLvoD5Bdb/kwHAMZ2Vi/pLdp10bC13vLnsaADA5j02geKfQq1KrnVKbbGNTw5JdRjGANcfJSz1Xhw5RIgi4LD172Vh2IqtIsNt5H79EMUmEG/Hmie3c0hpZt8JmAOx8Qmdc+mQwt8uHJDka4FwPmg1cWXSAfZRYZm6ne+kJT8S55IBybXG6Y2kG3Izcir9JgDQBoBC3saGtDRoFmcSSSULHPIYYmbAR1JtqlYlzm0zl1tCOiAXX0Q8OWscQXy5xBjoY6gfuEukWU3lpdJd7x3In5ntkCwUq5ZTBcA0E2GgmSiqmnQBeAAdOCpmeocpJhJjwwNaOYkTbfq6fEqNcKbWsbc93uoQXkuNh9siUKZlznRJiw0AAsPqjpMcCXP1MacPsoXuEAN2XnX8TnlnsqYs1xe7sYygT4SVs6NoBheQIvbkjc/NF1wS6qpddxKlUpYWjTpNdUa38/2zT7hIBy8pOhnWFwOkHOc7+3TdFTiSuew9IuMm5Jkn9Vw6jlraFrNwhhZM4T8q61rliBWiEZj05r0stW3wKuOZu85h6AFdvouqO0zfVc/GMNneCuYjDFzjBgOyyZuMpOnyWyrQc95gwDEne06JDKga0TqJ5XUcPSAqu65Rc6uk6+URZDSphuIdxjfU9/hore4mkOfkrhC2m9is6rUmOp8obmbtBAInYrKxr6IytEjbZOcWvuTBQ6eeq0Zg1oOsTJvp2QM62uwZ4A34/CI5KbuzJKJVo5cpY0cvwi0zqfFMfSyZXU26bc/yha/NIcdUCpiGtfNT3iIDRfK3r5rO+u2nUzVdeAvA+UxtMvZDNPKSq78bTaS6nmnpHK6/fTfRZ3YqixxdRmeVj56eCaKL3AB8flaeGxLXiWnxG4XToV2VhLT+1kqU3MMFcL/ABM4e+plqNILaTTmb0kiTOmgFtVuwtdgfk3KjQQJXnlGg585Wl0AuMCYA1PkukSBqrV6u72LRSbZ7xmqneD7tPwi56k9l5/pPFFzsjTYJ1Ns3V/hVHRebrOW6mFuigFklPhXkpGpAogVRVihXLSCDBGifSquY4OabhKewOEFaDOL1JkkEf06D7roN6SrZsxIPdssxwjIgeaIeKnPmyjSAC7Trtvb0TD0iesz5doF/jdD/SjLln0VtnGWbtcPQrW3pOmdQQkHBu2IVyhiGvHKfuPJbKVenVEtP7SH03MNwh0BkdkmW5ZHURqPmEumOqd1cy2Ld0a/hE/ttzb7rPx3FZswwP6t1z8T0hmEUjHetVLCxd6yn1bkkknvquU6oSZJWwMUPaIOsR5U7axFwSD2MKxVIMgwqLAbFc/+JOFmu5jhUawNblymbHMTNhvPyXo+i+lMPQoCm+xusNai8vJCLw7jhw9MMe+k4MHLlpuDvCdL6X6rVUx+GddpMrOaDuC4yixz3lzrkmSep3XEqVJuVra1dTwuhAC5tVy1MC1wFnlNREKtJWopAqwVFIPRByGE4qK86rKpCoiD1WVS9oizqsqkyuWmWmD1CJtUsMtMFUWB1ihOelFyMBQLkBcihRlDKtKVcqIGIbKJrkJCw8XgJK0tqQlFiWE4dBVOqyoGLaw9KFmcZTgEeEEq06iiSitJWqSUUTqKJFRRPKtUlKkq0lRUUVFElStJRRRKtUhuaEQVJNaFCoihCrTqlF//2Q=="/>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5" name="Google Shape;95;p14" descr="data:image/jpeg;base64,/9j/4AAQSkZJRgABAQAAAQABAAD/2wCEAAkGBxQTEhQUExQWFBQWGRoYGRYYGBgYFxUbGxQXGRYXHxcYHCggHRslHBoXITEiJikrLi4uFyAzODQsNygtLisBCgoKDg0OGhAQGy8mICY0LDAsLy0sLywsNCw0LywsNC0vLC8sNDQsLDAvLCwsNCwsLCwsLDQsLCwsLywsLCwsLP/AABEIAGMAgwMBEQACEQEDEQH/xAAbAAABBQEBAAAAAAAAAAAAAAADAAECBAUGB//EADcQAAEDAgQEAwYEBgMAAAAAAAEAAhEDIQQSMUEFIlFhcYGREzJCobHRBiPB8AcUUqKy4RVTcv/EABoBAAIDAQEAAAAAAAAAAAAAAAIDAAEEBQb/xAAzEQABAwIEAgoCAQQDAAAAAAABAAIRAyEEEjFBUXEFEyJhgZGhseHwwdEjFDJS8RUzU//aAAwDAQACEQMRAD8A7VeDXo0lIUUgEQCimGIg1DKkKaPIqzJ/Zq8irMlkVZFMyY01RYrzKBYhLVcqOVDlVylCkK00KoUTKlElFElFElFElSiStRSARBRFY1Na1AStXB8Ic67uUf3H7Lq4fo177vsPX4WKri2ts259FdPDqZfGWA1o0tJJOvkPmtpwVF1XLEAAad/+lnGIqBkzqVN/CaZFpHcH7pjujqBECRyKEYqoNbqpVw0wA1pElo2IIBAk7g6rG+hIADQRJA4iLX4jdPbUi89/32RKvBRHK4zbXTvsmv6Lbl7DjPegbjDPaFlnY7CGmQDzZtI1Om3mubisM7DkA3nSFro1hUBItCqkBZYbqnSVEgdUBDeKsSoOahLUQKGQgIRJkKiSiiSiiSpRIIlEVjUxoQkrQ4aPzG8pdEmB/tdDBj+ZsCYustc9g3hboxLv+t/9v3XeFd//AJn0/a5vVt/yHr+lXw+IBcXuBbNmzpEDcW1lZ6NZpcarwROk6RbfTVNfTIbkbfjzVt+JaIjmkSMt5Wp1dgiLzpF0gUzvbmoUcPLTnuXXPY7RGmyGnRlh6y5NzzROqQ7s7JsLWu5pJMExO4tvvBQ0aozGmTvaeH5hXUZYOA5psZSBfSJ2cf8AEqsRTDqtInYn2V0nEMeO5HeWtBJsJ2G58N09xZTaSbftKAc4wgYKnZwjl0BIgkbg+aThmWIi20i8JlV1xx3hY3FcI2m4BpmROXp/pcXHYdlF4DDrtw+F0MNVc9suCzHhcxwWsFDKBEkqUSUUSVKKQCMKirFNv7+q0MCW4rqMBhgxotBIE9SV6jC0BSpi191xq1QvceGyslaUpAwJ/Lb2AHmNQkYX/pbyTK395QagFN+ZonPYtGsjcfqlOAo1M7ROaxG/MflGDnblO26KcWLBoJcZtpERMzpqEw4ltg25M20048NUPVG5Oih/KywgwCSSNw09kP8AT5qZa6JMkdxV9bDgRy5qNSpmYx/Qg26EwULn56bKveNPJEG5XOYi494DHSYMGL3kaR5wmYpzRScCdrIKIJeITfma8oj4bmfOLKfzm9uXHx28lP49L8/hZfFqZc6S1oLQCYMkgkj5LlY9jnuzEAEAE3kxp6LZhnBogHX3WTVC5LwtzSgFIKYmVKJKKJKKItMJrQhKuUKZ5XZSWAyTtbxWykx1qmUloN1ne4XbNyuoqVABJNl6hz2tGY6LjhpJgILqxcQGEaSSZIjYeJv6JJql7gKcaTP3imBgaJehNc9gAIbc+9NrncapQdVpNDSBc6za/FGQx5mfBGw2FazTU6n6+CdRw7KWmu5S6lUv5IGJw4LyLc7DfuIg+UpNai11XL/kD5jQ+qZTqEMngUWniYs/lI32d3B/RMbXy9mrY+h5H8aoTTm7L+6BTo5y4SQyZ0iSZm56GCkNpdaXNk5ddIuZ9kwvyAGL85Ra+ClpAPMY5nX3ny8k2phQ5hANzub/AHwQNrQ4E6cAouqVBDOUkgw47946oS+s0inaTofhWG0z2tuChVwTnSHOsBDTvrN/khfhalSQ920A7+KttZrYLRz+FgVmEEgiDuOi8/UaQYIuumwg3CrOCzEJwUECtJRRJUoj0wtDAgcum4QSaQB0EgdwvTdHkuoAO7x4Lj4kRUspHDtFRkCLOPpEHyn5ojRY2szKOP4VdY4sMngonDim5rh/5udJI08L27qjRbRe17eVzx+6KxUNRpaeaLjHAjIDzOt4DcpmIcHDqhqfbigpAg59grIWlKVKo4ioXfC0BpHqSfKyxPc4VjU2AAPvPhZaGgGmG7m49lZcWusYM7LUSx/ZMFJGZt0PC6uAktBgTe+/lp80qhOZwGg0n18EdTQHdNWxBuGNJIgTsCftqqqVnSW0xJ47T8alRtMWLigUsNUklzoMQCIvdxG2lwkMw9cklzrxE24n0TXVKcCB9srNOveHDKfVp8CtTapnK8QfTzSSy0tMj1WRxjK54LbyIPQx0K4/SGR9QOZ48LcPsLdhczWwVlPYuU5q2hyHkO2qXkJMBFmCg4ICIRSoyqhRWqS0sS3LouG12tptDjB1vbUmF6LB1mMota4xzXKrsc55ICJjakZXNEuvBEQex7FMxLyMrmCTtw5eKCi2ZDtN1NuEBu/mJ9B2ARjDh16lz6eSE1SLMsEChUyF0glsxn1IgDXt3SaTzRLpktnXU6b93f5pj29ZEa8P0jMmpeYZsBq7vPRNbmrdqYbtGp75/SAxTtF0enTAEDT6p7GNaIalucSZKpYwNYaeRrc2aANLGxlY8RlpFnVtGafsrRSl4dmJiEmYkte4ZeYgcoNib3noRF+yptYsquaW3MW7+Pl7KGmHMBmw9lbw9PK2DrcnxJWykwsbB13SHuzGQipiBVuIsBpmdrrNjGg0TO106gSHiEPE8PDyDJbAiBGm2qXWwTapBBi0ImYgskRKrVeEsgnOQBqTlgJLuimHRx9EwYx3ALhfxhxk0XGhSLSS053/ABAEkACLA5d+66HRfRjKY6x47UmOSlWsX22S4Vj3Ow1Jz3FzpeC462LYE72j1K5nT9ICs3KIstGEdAIVr+YHVefyLZmWo3Q+CMaFUdV0GBayowkZtMvN20jwK9DhRSr0yWzpF/xyXLrF9N0GONkfBsYQDADhqOh3tstGHbTIBA7Q17ilVS4GJtsra1JKr4USHHZzjHcafdIodoOOxJTaliBuAhYjChrSWgmL5ZOX0CVVw7GMJaO+JMeSNlUucAT47pYbAtDRMHwkCDcb/NSjhKbWifSR95qVK7if2jOwrcpA1O+p7XKacOzKWjffUpYqukFDYM4kmHtJEjYi2+x6IGjrm5jZwm4+6HgiP8ZjYpmYslrYEudMXtbfsFTcQ5zBAuZjhzVmkA4ybBGwryQc0EgkSLAxvCbRc4tObUGEFQAGyq4mXOJvDC229nAkx4fRZa01HE7Nj3kmOSczsgDjPsi8RxzKdJz3vDWx7xMaiy6NPtxlus0HReFOxlSHNzvyuMubmMOPUjcrsZRrCatjgX4ebVph1R5pZqjWUyWmHzMxbmOg1Wavim0nAHf3VXOittwbsNTq0qrmsObOwZmlxtlgsB5ZEGey5fSzqVVgvcbJ1AkOkILcTbVeYLVvldrgi3MC8w0X0nQjXsgwxpioDUMAePmiqh2Uhoutb/mBIDafLvoD5Bdb/kwHAMZ2Vi/pLdp10bC13vLnsaADA5j02geKfQq1KrnVKbbGNTw5JdRjGANcfJSz1Xhw5RIgi4LD172Vh2IqtIsNt5H79EMUmEG/Hmie3c0hpZt8JmAOx8Qmdc+mQwt8uHJDka4FwPmg1cWXSAfZRYZm6ne+kJT8S55IBybXG6Y2kG3Izcir9JgDQBoBC3saGtDRoFmcSSSULHPIYYmbAR1JtqlYlzm0zl1tCOiAXX0Q8OWscQXy5xBjoY6gfuEukWU3lpdJd7x3In5ntkCwUq5ZTBcA0E2GgmSiqmnQBeAAdOCpmeocpJhJjwwNaOYkTbfq6fEqNcKbWsbc93uoQXkuNh9siUKZlznRJiw0AAsPqjpMcCXP1MacPsoXuEAN2XnX8TnlnsqYs1xe7sYygT4SVs6NoBheQIvbkjc/NF1wS6qpddxKlUpYWjTpNdUa38/2zT7hIBy8pOhnWFwOkHOc7+3TdFTiSuew9IuMm5Jkn9Vw6jlraFrNwhhZM4T8q61rliBWiEZj05r0stW3wKuOZu85h6AFdvouqO0zfVc/GMNneCuYjDFzjBgOyyZuMpOnyWyrQc95gwDEne06JDKga0TqJ5XUcPSAqu65Rc6uk6+URZDSphuIdxjfU9/hore4mkOfkrhC2m9is6rUmOp8obmbtBAInYrKxr6IytEjbZOcWvuTBQ6eeq0Zg1oOsTJvp2QM62uwZ4A34/CI5KbuzJKJVo5cpY0cvwi0zqfFMfSyZXU26bc/yha/NIcdUCpiGtfNT3iIDRfK3r5rO+u2nUzVdeAvA+UxtMvZDNPKSq78bTaS6nmnpHK6/fTfRZ3YqixxdRmeVj56eCaKL3AB8flaeGxLXiWnxG4XToV2VhLT+1kqU3MMFcL/ABM4e+plqNILaTTmb0kiTOmgFtVuwtdgfk3KjQQJXnlGg585Wl0AuMCYA1PkukSBqrV6u72LRSbZ7xmqneD7tPwi56k9l5/pPFFzsjTYJ1Ns3V/hVHRebrOW6mFuigFklPhXkpGpAogVRVihXLSCDBGifSquY4OabhKewOEFaDOL1JkkEf06D7roN6SrZsxIPdssxwjIgeaIeKnPmyjSAC7Trtvb0TD0iesz5doF/jdD/SjLln0VtnGWbtcPQrW3pOmdQQkHBu2IVyhiGvHKfuPJbKVenVEtP7SH03MNwh0BkdkmW5ZHURqPmEumOqd1cy2Ld0a/hE/ttzb7rPx3FZswwP6t1z8T0hmEUjHetVLCxd6yn1bkkknvquU6oSZJWwMUPaIOsR5U7axFwSD2MKxVIMgwqLAbFc/+JOFmu5jhUawNblymbHMTNhvPyXo+i+lMPQoCm+xusNai8vJCLw7jhw9MMe+k4MHLlpuDvCdL6X6rVUx+GddpMrOaDuC4yixz3lzrkmSep3XEqVJuVra1dTwuhAC5tVy1MC1wFnlNREKtJWopAqwVFIPRByGE4qK86rKpCoiD1WVS9oizqsqkyuWmWmD1CJtUsMtMFUWB1ihOelFyMBQLkBcihRlDKtKVcqIGIbKJrkJCw8XgJK0tqQlFiWE4dBVOqyoGLaw9KFmcZTgEeEEq06iiSitJWqSUUTqKJFRRPKtUlKkq0lRUUVFElStJRRRKtUhuaEQVJNaFCoihCrTqlF//2Q=="/>
          <p:cNvSpPr txBox="1"/>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6" name="Google Shape;96;p14"/>
          <p:cNvSpPr txBox="1"/>
          <p:nvPr/>
        </p:nvSpPr>
        <p:spPr>
          <a:xfrm>
            <a:off x="2071687" y="0"/>
            <a:ext cx="7072312" cy="1384300"/>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chemeClr val="dk1"/>
              </a:buClr>
              <a:buSzPts val="2800"/>
              <a:buFont typeface="Arial"/>
              <a:buNone/>
            </a:pPr>
            <a:endParaRPr sz="2800" b="0" i="0" u="sng">
              <a:solidFill>
                <a:srgbClr val="943634"/>
              </a:solidFill>
              <a:latin typeface="Arial"/>
              <a:ea typeface="Arial"/>
              <a:cs typeface="Arial"/>
              <a:sym typeface="Arial"/>
            </a:endParaRPr>
          </a:p>
          <a:p>
            <a:pPr marL="0" marR="0" lvl="0" indent="0" algn="ctr" rtl="0">
              <a:lnSpc>
                <a:spcPct val="150000"/>
              </a:lnSpc>
              <a:spcBef>
                <a:spcPts val="0"/>
              </a:spcBef>
              <a:spcAft>
                <a:spcPts val="0"/>
              </a:spcAft>
              <a:buClr>
                <a:srgbClr val="943634"/>
              </a:buClr>
              <a:buSzPts val="2800"/>
              <a:buFont typeface="Arial"/>
              <a:buNone/>
            </a:pPr>
            <a:r>
              <a:rPr lang="en-US" sz="2800" b="0" i="0" u="sng">
                <a:solidFill>
                  <a:srgbClr val="943634"/>
                </a:solidFill>
                <a:latin typeface="Arial"/>
                <a:ea typeface="Arial"/>
                <a:cs typeface="Arial"/>
                <a:sym typeface="Arial"/>
              </a:rPr>
              <a:t> </a:t>
            </a:r>
            <a:endParaRPr/>
          </a:p>
        </p:txBody>
      </p:sp>
      <p:sp>
        <p:nvSpPr>
          <p:cNvPr id="97" name="Google Shape;97;p14"/>
          <p:cNvSpPr/>
          <p:nvPr/>
        </p:nvSpPr>
        <p:spPr>
          <a:xfrm>
            <a:off x="1651379" y="175222"/>
            <a:ext cx="7115275" cy="1051003"/>
          </a:xfrm>
          <a:prstGeom prst="roundRect">
            <a:avLst>
              <a:gd name="adj" fmla="val 16667"/>
            </a:avLst>
          </a:prstGeom>
          <a:gradFill>
            <a:gsLst>
              <a:gs pos="0">
                <a:srgbClr val="9EEAFF"/>
              </a:gs>
              <a:gs pos="35000">
                <a:srgbClr val="BBEFFF"/>
              </a:gs>
              <a:gs pos="100000">
                <a:srgbClr val="E4F9FF"/>
              </a:gs>
            </a:gsLst>
            <a:lin ang="16200000" scaled="0"/>
          </a:gradFill>
          <a:ln w="9525" cap="flat" cmpd="sng">
            <a:solidFill>
              <a:srgbClr val="46AAC5"/>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ts val="3200"/>
              <a:buFont typeface="Open Sans ExtraBold"/>
              <a:buNone/>
            </a:pPr>
            <a:r>
              <a:rPr lang="pt-BR" sz="2000" b="1" dirty="0" smtClean="0">
                <a:solidFill>
                  <a:schemeClr val="bg2">
                    <a:lumMod val="75000"/>
                  </a:schemeClr>
                </a:solidFill>
                <a:latin typeface="Tahoma" pitchFamily="34" charset="0"/>
                <a:ea typeface="Tahoma" pitchFamily="34" charset="0"/>
                <a:cs typeface="Tahoma" pitchFamily="34" charset="0"/>
                <a:sym typeface="Open Sans ExtraBold"/>
              </a:rPr>
              <a:t>DECRETO Nº 4165/2016</a:t>
            </a:r>
          </a:p>
          <a:p>
            <a:pPr lvl="0" algn="ctr">
              <a:buClr>
                <a:schemeClr val="accent1"/>
              </a:buClr>
              <a:buSzPts val="3200"/>
            </a:pPr>
            <a:r>
              <a:rPr lang="pt-BR" dirty="0"/>
              <a:t>"ESTABELECE </a:t>
            </a:r>
            <a:r>
              <a:rPr lang="pt-BR" dirty="0" smtClean="0"/>
              <a:t>NORMAS GERAIS </a:t>
            </a:r>
            <a:r>
              <a:rPr lang="pt-BR" dirty="0"/>
              <a:t>PARA </a:t>
            </a:r>
            <a:r>
              <a:rPr lang="pt-BR" dirty="0" smtClean="0"/>
              <a:t>A REALIZAÇÃO DA AVALIAÇÃO DE DESEMPENHO </a:t>
            </a:r>
            <a:r>
              <a:rPr lang="pt-BR" dirty="0"/>
              <a:t>DOS </a:t>
            </a:r>
            <a:r>
              <a:rPr lang="pt-BR" dirty="0" smtClean="0"/>
              <a:t>PROFISSIONAIS DO </a:t>
            </a:r>
            <a:r>
              <a:rPr lang="pt-BR" dirty="0"/>
              <a:t>MAGISTÉRIO </a:t>
            </a:r>
            <a:r>
              <a:rPr lang="pt-BR" dirty="0" smtClean="0"/>
              <a:t>PÚBLICO MUNICIPAL </a:t>
            </a:r>
            <a:r>
              <a:rPr lang="pt-BR" dirty="0"/>
              <a:t>DE </a:t>
            </a:r>
            <a:r>
              <a:rPr lang="pt-BR" dirty="0" smtClean="0"/>
              <a:t>PARANAGUÁ”</a:t>
            </a:r>
            <a:endParaRPr lang="pt-BR" dirty="0">
              <a:solidFill>
                <a:schemeClr val="bg2">
                  <a:lumMod val="75000"/>
                </a:schemeClr>
              </a:solidFill>
              <a:latin typeface="Tahoma" pitchFamily="34" charset="0"/>
              <a:ea typeface="Tahoma" pitchFamily="34" charset="0"/>
              <a:cs typeface="Tahoma" pitchFamily="34" charset="0"/>
            </a:endParaRPr>
          </a:p>
        </p:txBody>
      </p:sp>
      <p:sp>
        <p:nvSpPr>
          <p:cNvPr id="98" name="Google Shape;98;p14" descr="Resultado de imagem para decreto"/>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9" name="Google Shape;99;p14" descr="Resultado de imagem para decreto"/>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00" name="Google Shape;100;p14" descr="C:\Users\ronaldo1\Downloads\01.jpg"/>
          <p:cNvPicPr preferRelativeResize="0"/>
          <p:nvPr/>
        </p:nvPicPr>
        <p:blipFill rotWithShape="1">
          <a:blip r:embed="rId3">
            <a:alphaModFix/>
          </a:blip>
          <a:srcRect/>
          <a:stretch/>
        </p:blipFill>
        <p:spPr>
          <a:xfrm>
            <a:off x="190484" y="3968463"/>
            <a:ext cx="871457" cy="866686"/>
          </a:xfrm>
          <a:prstGeom prst="rect">
            <a:avLst/>
          </a:prstGeom>
          <a:noFill/>
          <a:ln>
            <a:noFill/>
          </a:ln>
        </p:spPr>
      </p:pic>
      <p:pic>
        <p:nvPicPr>
          <p:cNvPr id="101" name="Google Shape;101;p14"/>
          <p:cNvPicPr preferRelativeResize="0"/>
          <p:nvPr/>
        </p:nvPicPr>
        <p:blipFill rotWithShape="1">
          <a:blip r:embed="rId4">
            <a:alphaModFix/>
          </a:blip>
          <a:srcRect/>
          <a:stretch/>
        </p:blipFill>
        <p:spPr>
          <a:xfrm>
            <a:off x="325571" y="1466490"/>
            <a:ext cx="736370" cy="941896"/>
          </a:xfrm>
          <a:prstGeom prst="rect">
            <a:avLst/>
          </a:prstGeom>
          <a:noFill/>
          <a:ln>
            <a:noFill/>
          </a:ln>
        </p:spPr>
      </p:pic>
      <p:pic>
        <p:nvPicPr>
          <p:cNvPr id="4" name="Imagem 3"/>
          <p:cNvPicPr>
            <a:picLocks noChangeAspect="1"/>
          </p:cNvPicPr>
          <p:nvPr/>
        </p:nvPicPr>
        <p:blipFill>
          <a:blip r:embed="rId5"/>
          <a:stretch>
            <a:fillRect/>
          </a:stretch>
        </p:blipFill>
        <p:spPr>
          <a:xfrm>
            <a:off x="1109662" y="1471611"/>
            <a:ext cx="7874093" cy="4760191"/>
          </a:xfrm>
          <a:prstGeom prst="rect">
            <a:avLst/>
          </a:prstGeom>
        </p:spPr>
      </p:pic>
    </p:spTree>
    <p:extLst>
      <p:ext uri="{BB962C8B-B14F-4D97-AF65-F5344CB8AC3E}">
        <p14:creationId xmlns:p14="http://schemas.microsoft.com/office/powerpoint/2010/main" val="346816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095507" y="615228"/>
            <a:ext cx="0" cy="5616575"/>
          </a:xfrm>
          <a:prstGeom prst="straightConnector1">
            <a:avLst/>
          </a:prstGeom>
          <a:noFill/>
          <a:ln w="38100" cap="flat" cmpd="sng">
            <a:solidFill>
              <a:srgbClr val="9BBB59"/>
            </a:solidFill>
            <a:prstDash val="solid"/>
            <a:miter lim="800000"/>
            <a:headEnd type="none" w="med" len="med"/>
            <a:tailEnd type="none" w="med" len="med"/>
          </a:ln>
          <a:effectLst>
            <a:outerShdw blurRad="63500" dist="23000" dir="5400000">
              <a:srgbClr val="000000">
                <a:alpha val="34901"/>
              </a:srgbClr>
            </a:outerShdw>
          </a:effectLst>
        </p:spPr>
      </p:cxnSp>
      <p:sp>
        <p:nvSpPr>
          <p:cNvPr id="94" name="Google Shape;94;p14" descr="data:image/jpeg;base64,/9j/4AAQSkZJRgABAQAAAQABAAD/2wCEAAkGBxQTEhQUExQWFBQWGRoYGRYYGBgYFxUbGxQXGRYXHxcYHCggHRslHBoXITEiJikrLi4uFyAzODQsNygtLisBCgoKDg0OGhAQGy8mICY0LDAsLy0sLywsNCw0LywsNC0vLC8sNDQsLDAvLCwsNCwsLCwsLDQsLCwsLywsLCwsLP/AABEIAGMAgwMBEQACEQEDEQH/xAAbAAABBQEBAAAAAAAAAAAAAAADAAECBAUGB//EADcQAAEDAgQEAwYEBgMAAAAAAAEAAhEDIQQSMUEFIlFhcYGREzJCobHRBiPB8AcUUqKy4RVTcv/EABoBAAIDAQEAAAAAAAAAAAAAAAIDAAEEBQb/xAAzEQABAwIEAgoCAQQDAAAAAAABAAIRAyEEEjFBUXEFEyJhgZGhseHwwdEjFDJS8RUzU//aAAwDAQACEQMRAD8A7VeDXo0lIUUgEQCimGIg1DKkKaPIqzJ/Zq8irMlkVZFMyY01RYrzKBYhLVcqOVDlVylCkK00KoUTKlElFElFElFElSiStRSARBRFY1Na1AStXB8Ic67uUf3H7Lq4fo177vsPX4WKri2ts259FdPDqZfGWA1o0tJJOvkPmtpwVF1XLEAAad/+lnGIqBkzqVN/CaZFpHcH7pjujqBECRyKEYqoNbqpVw0wA1pElo2IIBAk7g6rG+hIADQRJA4iLX4jdPbUi89/32RKvBRHK4zbXTvsmv6Lbl7DjPegbjDPaFlnY7CGmQDzZtI1Om3mubisM7DkA3nSFro1hUBItCqkBZYbqnSVEgdUBDeKsSoOahLUQKGQgIRJkKiSiiSiiSpRIIlEVjUxoQkrQ4aPzG8pdEmB/tdDBj+ZsCYustc9g3hboxLv+t/9v3XeFd//AJn0/a5vVt/yHr+lXw+IBcXuBbNmzpEDcW1lZ6NZpcarwROk6RbfTVNfTIbkbfjzVt+JaIjmkSMt5Wp1dgiLzpF0gUzvbmoUcPLTnuXXPY7RGmyGnRlh6y5NzzROqQ7s7JsLWu5pJMExO4tvvBQ0aozGmTvaeH5hXUZYOA5psZSBfSJ2cf8AEqsRTDqtInYn2V0nEMeO5HeWtBJsJ2G58N09xZTaSbftKAc4wgYKnZwjl0BIgkbg+aThmWIi20i8JlV1xx3hY3FcI2m4BpmROXp/pcXHYdlF4DDrtw+F0MNVc9suCzHhcxwWsFDKBEkqUSUUSVKKQCMKirFNv7+q0MCW4rqMBhgxotBIE9SV6jC0BSpi191xq1QvceGyslaUpAwJ/Lb2AHmNQkYX/pbyTK395QagFN+ZonPYtGsjcfqlOAo1M7ROaxG/MflGDnblO26KcWLBoJcZtpERMzpqEw4ltg25M20048NUPVG5Oih/KywgwCSSNw09kP8AT5qZa6JMkdxV9bDgRy5qNSpmYx/Qg26EwULn56bKveNPJEG5XOYi494DHSYMGL3kaR5wmYpzRScCdrIKIJeITfma8oj4bmfOLKfzm9uXHx28lP49L8/hZfFqZc6S1oLQCYMkgkj5LlY9jnuzEAEAE3kxp6LZhnBogHX3WTVC5LwtzSgFIKYmVKJKKJKKItMJrQhKuUKZ5XZSWAyTtbxWykx1qmUloN1ne4XbNyuoqVABJNl6hz2tGY6LjhpJgILqxcQGEaSSZIjYeJv6JJql7gKcaTP3imBgaJehNc9gAIbc+9NrncapQdVpNDSBc6za/FGQx5mfBGw2FazTU6n6+CdRw7KWmu5S6lUv5IGJw4LyLc7DfuIg+UpNai11XL/kD5jQ+qZTqEMngUWniYs/lI32d3B/RMbXy9mrY+h5H8aoTTm7L+6BTo5y4SQyZ0iSZm56GCkNpdaXNk5ddIuZ9kwvyAGL85Ra+ClpAPMY5nX3ny8k2phQ5hANzub/AHwQNrQ4E6cAouqVBDOUkgw47946oS+s0inaTofhWG0z2tuChVwTnSHOsBDTvrN/khfhalSQ920A7+KttZrYLRz+FgVmEEgiDuOi8/UaQYIuumwg3CrOCzEJwUECtJRRJUoj0wtDAgcum4QSaQB0EgdwvTdHkuoAO7x4Lj4kRUspHDtFRkCLOPpEHyn5ojRY2szKOP4VdY4sMngonDim5rh/5udJI08L27qjRbRe17eVzx+6KxUNRpaeaLjHAjIDzOt4DcpmIcHDqhqfbigpAg59grIWlKVKo4ioXfC0BpHqSfKyxPc4VjU2AAPvPhZaGgGmG7m49lZcWusYM7LUSx/ZMFJGZt0PC6uAktBgTe+/lp80qhOZwGg0n18EdTQHdNWxBuGNJIgTsCftqqqVnSW0xJ47T8alRtMWLigUsNUklzoMQCIvdxG2lwkMw9cklzrxE24n0TXVKcCB9srNOveHDKfVp8CtTapnK8QfTzSSy0tMj1WRxjK54LbyIPQx0K4/SGR9QOZ48LcPsLdhczWwVlPYuU5q2hyHkO2qXkJMBFmCg4ICIRSoyqhRWqS0sS3LouG12tptDjB1vbUmF6LB1mMota4xzXKrsc55ICJjakZXNEuvBEQex7FMxLyMrmCTtw5eKCi2ZDtN1NuEBu/mJ9B2ARjDh16lz6eSE1SLMsEChUyF0glsxn1IgDXt3SaTzRLpktnXU6b93f5pj29ZEa8P0jMmpeYZsBq7vPRNbmrdqYbtGp75/SAxTtF0enTAEDT6p7GNaIalucSZKpYwNYaeRrc2aANLGxlY8RlpFnVtGafsrRSl4dmJiEmYkte4ZeYgcoNib3noRF+yptYsquaW3MW7+Pl7KGmHMBmw9lbw9PK2DrcnxJWykwsbB13SHuzGQipiBVuIsBpmdrrNjGg0TO106gSHiEPE8PDyDJbAiBGm2qXWwTapBBi0ImYgskRKrVeEsgnOQBqTlgJLuimHRx9EwYx3ALhfxhxk0XGhSLSS053/ABAEkACLA5d+66HRfRjKY6x47UmOSlWsX22S4Vj3Ow1Jz3FzpeC462LYE72j1K5nT9ICs3KIstGEdAIVr+YHVefyLZmWo3Q+CMaFUdV0GBayowkZtMvN20jwK9DhRSr0yWzpF/xyXLrF9N0GONkfBsYQDADhqOh3tstGHbTIBA7Q17ilVS4GJtsra1JKr4USHHZzjHcafdIodoOOxJTaliBuAhYjChrSWgmL5ZOX0CVVw7GMJaO+JMeSNlUucAT47pYbAtDRMHwkCDcb/NSjhKbWifSR95qVK7if2jOwrcpA1O+p7XKacOzKWjffUpYqukFDYM4kmHtJEjYi2+x6IGjrm5jZwm4+6HgiP8ZjYpmYslrYEudMXtbfsFTcQ5zBAuZjhzVmkA4ybBGwryQc0EgkSLAxvCbRc4tObUGEFQAGyq4mXOJvDC229nAkx4fRZa01HE7Nj3kmOSczsgDjPsi8RxzKdJz3vDWx7xMaiy6NPtxlus0HReFOxlSHNzvyuMubmMOPUjcrsZRrCatjgX4ebVph1R5pZqjWUyWmHzMxbmOg1Wavim0nAHf3VXOittwbsNTq0qrmsObOwZmlxtlgsB5ZEGey5fSzqVVgvcbJ1AkOkILcTbVeYLVvldrgi3MC8w0X0nQjXsgwxpioDUMAePmiqh2Uhoutb/mBIDafLvoD5Bdb/kwHAMZ2Vi/pLdp10bC13vLnsaADA5j02geKfQq1KrnVKbbGNTw5JdRjGANcfJSz1Xhw5RIgi4LD172Vh2IqtIsNt5H79EMUmEG/Hmie3c0hpZt8JmAOx8Qmdc+mQwt8uHJDka4FwPmg1cWXSAfZRYZm6ne+kJT8S55IBybXG6Y2kG3Izcir9JgDQBoBC3saGtDRoFmcSSSULHPIYYmbAR1JtqlYlzm0zl1tCOiAXX0Q8OWscQXy5xBjoY6gfuEukWU3lpdJd7x3In5ntkCwUq5ZTBcA0E2GgmSiqmnQBeAAdOCpmeocpJhJjwwNaOYkTbfq6fEqNcKbWsbc93uoQXkuNh9siUKZlznRJiw0AAsPqjpMcCXP1MacPsoXuEAN2XnX8TnlnsqYs1xe7sYygT4SVs6NoBheQIvbkjc/NF1wS6qpddxKlUpYWjTpNdUa38/2zT7hIBy8pOhnWFwOkHOc7+3TdFTiSuew9IuMm5Jkn9Vw6jlraFrNwhhZM4T8q61rliBWiEZj05r0stW3wKuOZu85h6AFdvouqO0zfVc/GMNneCuYjDFzjBgOyyZuMpOnyWyrQc95gwDEne06JDKga0TqJ5XUcPSAqu65Rc6uk6+URZDSphuIdxjfU9/hore4mkOfkrhC2m9is6rUmOp8obmbtBAInYrKxr6IytEjbZOcWvuTBQ6eeq0Zg1oOsTJvp2QM62uwZ4A34/CI5KbuzJKJVo5cpY0cvwi0zqfFMfSyZXU26bc/yha/NIcdUCpiGtfNT3iIDRfK3r5rO+u2nUzVdeAvA+UxtMvZDNPKSq78bTaS6nmnpHK6/fTfRZ3YqixxdRmeVj56eCaKL3AB8flaeGxLXiWnxG4XToV2VhLT+1kqU3MMFcL/ABM4e+plqNILaTTmb0kiTOmgFtVuwtdgfk3KjQQJXnlGg585Wl0AuMCYA1PkukSBqrV6u72LRSbZ7xmqneD7tPwi56k9l5/pPFFzsjTYJ1Ns3V/hVHRebrOW6mFuigFklPhXkpGpAogVRVihXLSCDBGifSquY4OabhKewOEFaDOL1JkkEf06D7roN6SrZsxIPdssxwjIgeaIeKnPmyjSAC7Trtvb0TD0iesz5doF/jdD/SjLln0VtnGWbtcPQrW3pOmdQQkHBu2IVyhiGvHKfuPJbKVenVEtP7SH03MNwh0BkdkmW5ZHURqPmEumOqd1cy2Ld0a/hE/ttzb7rPx3FZswwP6t1z8T0hmEUjHetVLCxd6yn1bkkknvquU6oSZJWwMUPaIOsR5U7axFwSD2MKxVIMgwqLAbFc/+JOFmu5jhUawNblymbHMTNhvPyXo+i+lMPQoCm+xusNai8vJCLw7jhw9MMe+k4MHLlpuDvCdL6X6rVUx+GddpMrOaDuC4yixz3lzrkmSep3XEqVJuVra1dTwuhAC5tVy1MC1wFnlNREKtJWopAqwVFIPRByGE4qK86rKpCoiD1WVS9oizqsqkyuWmWmD1CJtUsMtMFUWB1ihOelFyMBQLkBcihRlDKtKVcqIGIbKJrkJCw8XgJK0tqQlFiWE4dBVOqyoGLaw9KFmcZTgEeEEq06iiSitJWqSUUTqKJFRRPKtUlKkq0lRUUVFElStJRRRKtUhuaEQVJNaFCoihCrTqlF//2Q=="/>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5" name="Google Shape;95;p14" descr="data:image/jpeg;base64,/9j/4AAQSkZJRgABAQAAAQABAAD/2wCEAAkGBxQTEhQUExQWFBQWGRoYGRYYGBgYFxUbGxQXGRYXHxcYHCggHRslHBoXITEiJikrLi4uFyAzODQsNygtLisBCgoKDg0OGhAQGy8mICY0LDAsLy0sLywsNCw0LywsNC0vLC8sNDQsLDAvLCwsNCwsLCwsLDQsLCwsLywsLCwsLP/AABEIAGMAgwMBEQACEQEDEQH/xAAbAAABBQEBAAAAAAAAAAAAAAADAAECBAUGB//EADcQAAEDAgQEAwYEBgMAAAAAAAEAAhEDIQQSMUEFIlFhcYGREzJCobHRBiPB8AcUUqKy4RVTcv/EABoBAAIDAQEAAAAAAAAAAAAAAAIDAAEEBQb/xAAzEQABAwIEAgoCAQQDAAAAAAABAAIRAyEEEjFBUXEFEyJhgZGhseHwwdEjFDJS8RUzU//aAAwDAQACEQMRAD8A7VeDXo0lIUUgEQCimGIg1DKkKaPIqzJ/Zq8irMlkVZFMyY01RYrzKBYhLVcqOVDlVylCkK00KoUTKlElFElFElFElSiStRSARBRFY1Na1AStXB8Ic67uUf3H7Lq4fo177vsPX4WKri2ts259FdPDqZfGWA1o0tJJOvkPmtpwVF1XLEAAad/+lnGIqBkzqVN/CaZFpHcH7pjujqBECRyKEYqoNbqpVw0wA1pElo2IIBAk7g6rG+hIADQRJA4iLX4jdPbUi89/32RKvBRHK4zbXTvsmv6Lbl7DjPegbjDPaFlnY7CGmQDzZtI1Om3mubisM7DkA3nSFro1hUBItCqkBZYbqnSVEgdUBDeKsSoOahLUQKGQgIRJkKiSiiSiiSpRIIlEVjUxoQkrQ4aPzG8pdEmB/tdDBj+ZsCYustc9g3hboxLv+t/9v3XeFd//AJn0/a5vVt/yHr+lXw+IBcXuBbNmzpEDcW1lZ6NZpcarwROk6RbfTVNfTIbkbfjzVt+JaIjmkSMt5Wp1dgiLzpF0gUzvbmoUcPLTnuXXPY7RGmyGnRlh6y5NzzROqQ7s7JsLWu5pJMExO4tvvBQ0aozGmTvaeH5hXUZYOA5psZSBfSJ2cf8AEqsRTDqtInYn2V0nEMeO5HeWtBJsJ2G58N09xZTaSbftKAc4wgYKnZwjl0BIgkbg+aThmWIi20i8JlV1xx3hY3FcI2m4BpmROXp/pcXHYdlF4DDrtw+F0MNVc9suCzHhcxwWsFDKBEkqUSUUSVKKQCMKirFNv7+q0MCW4rqMBhgxotBIE9SV6jC0BSpi191xq1QvceGyslaUpAwJ/Lb2AHmNQkYX/pbyTK395QagFN+ZonPYtGsjcfqlOAo1M7ROaxG/MflGDnblO26KcWLBoJcZtpERMzpqEw4ltg25M20048NUPVG5Oih/KywgwCSSNw09kP8AT5qZa6JMkdxV9bDgRy5qNSpmYx/Qg26EwULn56bKveNPJEG5XOYi494DHSYMGL3kaR5wmYpzRScCdrIKIJeITfma8oj4bmfOLKfzm9uXHx28lP49L8/hZfFqZc6S1oLQCYMkgkj5LlY9jnuzEAEAE3kxp6LZhnBogHX3WTVC5LwtzSgFIKYmVKJKKJKKItMJrQhKuUKZ5XZSWAyTtbxWykx1qmUloN1ne4XbNyuoqVABJNl6hz2tGY6LjhpJgILqxcQGEaSSZIjYeJv6JJql7gKcaTP3imBgaJehNc9gAIbc+9NrncapQdVpNDSBc6za/FGQx5mfBGw2FazTU6n6+CdRw7KWmu5S6lUv5IGJw4LyLc7DfuIg+UpNai11XL/kD5jQ+qZTqEMngUWniYs/lI32d3B/RMbXy9mrY+h5H8aoTTm7L+6BTo5y4SQyZ0iSZm56GCkNpdaXNk5ddIuZ9kwvyAGL85Ra+ClpAPMY5nX3ny8k2phQ5hANzub/AHwQNrQ4E6cAouqVBDOUkgw47946oS+s0inaTofhWG0z2tuChVwTnSHOsBDTvrN/khfhalSQ920A7+KttZrYLRz+FgVmEEgiDuOi8/UaQYIuumwg3CrOCzEJwUECtJRRJUoj0wtDAgcum4QSaQB0EgdwvTdHkuoAO7x4Lj4kRUspHDtFRkCLOPpEHyn5ojRY2szKOP4VdY4sMngonDim5rh/5udJI08L27qjRbRe17eVzx+6KxUNRpaeaLjHAjIDzOt4DcpmIcHDqhqfbigpAg59grIWlKVKo4ioXfC0BpHqSfKyxPc4VjU2AAPvPhZaGgGmG7m49lZcWusYM7LUSx/ZMFJGZt0PC6uAktBgTe+/lp80qhOZwGg0n18EdTQHdNWxBuGNJIgTsCftqqqVnSW0xJ47T8alRtMWLigUsNUklzoMQCIvdxG2lwkMw9cklzrxE24n0TXVKcCB9srNOveHDKfVp8CtTapnK8QfTzSSy0tMj1WRxjK54LbyIPQx0K4/SGR9QOZ48LcPsLdhczWwVlPYuU5q2hyHkO2qXkJMBFmCg4ICIRSoyqhRWqS0sS3LouG12tptDjB1vbUmF6LB1mMota4xzXKrsc55ICJjakZXNEuvBEQex7FMxLyMrmCTtw5eKCi2ZDtN1NuEBu/mJ9B2ARjDh16lz6eSE1SLMsEChUyF0glsxn1IgDXt3SaTzRLpktnXU6b93f5pj29ZEa8P0jMmpeYZsBq7vPRNbmrdqYbtGp75/SAxTtF0enTAEDT6p7GNaIalucSZKpYwNYaeRrc2aANLGxlY8RlpFnVtGafsrRSl4dmJiEmYkte4ZeYgcoNib3noRF+yptYsquaW3MW7+Pl7KGmHMBmw9lbw9PK2DrcnxJWykwsbB13SHuzGQipiBVuIsBpmdrrNjGg0TO106gSHiEPE8PDyDJbAiBGm2qXWwTapBBi0ImYgskRKrVeEsgnOQBqTlgJLuimHRx9EwYx3ALhfxhxk0XGhSLSS053/ABAEkACLA5d+66HRfRjKY6x47UmOSlWsX22S4Vj3Ow1Jz3FzpeC462LYE72j1K5nT9ICs3KIstGEdAIVr+YHVefyLZmWo3Q+CMaFUdV0GBayowkZtMvN20jwK9DhRSr0yWzpF/xyXLrF9N0GONkfBsYQDADhqOh3tstGHbTIBA7Q17ilVS4GJtsra1JKr4USHHZzjHcafdIodoOOxJTaliBuAhYjChrSWgmL5ZOX0CVVw7GMJaO+JMeSNlUucAT47pYbAtDRMHwkCDcb/NSjhKbWifSR95qVK7if2jOwrcpA1O+p7XKacOzKWjffUpYqukFDYM4kmHtJEjYi2+x6IGjrm5jZwm4+6HgiP8ZjYpmYslrYEudMXtbfsFTcQ5zBAuZjhzVmkA4ybBGwryQc0EgkSLAxvCbRc4tObUGEFQAGyq4mXOJvDC229nAkx4fRZa01HE7Nj3kmOSczsgDjPsi8RxzKdJz3vDWx7xMaiy6NPtxlus0HReFOxlSHNzvyuMubmMOPUjcrsZRrCatjgX4ebVph1R5pZqjWUyWmHzMxbmOg1Wavim0nAHf3VXOittwbsNTq0qrmsObOwZmlxtlgsB5ZEGey5fSzqVVgvcbJ1AkOkILcTbVeYLVvldrgi3MC8w0X0nQjXsgwxpioDUMAePmiqh2Uhoutb/mBIDafLvoD5Bdb/kwHAMZ2Vi/pLdp10bC13vLnsaADA5j02geKfQq1KrnVKbbGNTw5JdRjGANcfJSz1Xhw5RIgi4LD172Vh2IqtIsNt5H79EMUmEG/Hmie3c0hpZt8JmAOx8Qmdc+mQwt8uHJDka4FwPmg1cWXSAfZRYZm6ne+kJT8S55IBybXG6Y2kG3Izcir9JgDQBoBC3saGtDRoFmcSSSULHPIYYmbAR1JtqlYlzm0zl1tCOiAXX0Q8OWscQXy5xBjoY6gfuEukWU3lpdJd7x3In5ntkCwUq5ZTBcA0E2GgmSiqmnQBeAAdOCpmeocpJhJjwwNaOYkTbfq6fEqNcKbWsbc93uoQXkuNh9siUKZlznRJiw0AAsPqjpMcCXP1MacPsoXuEAN2XnX8TnlnsqYs1xe7sYygT4SVs6NoBheQIvbkjc/NF1wS6qpddxKlUpYWjTpNdUa38/2zT7hIBy8pOhnWFwOkHOc7+3TdFTiSuew9IuMm5Jkn9Vw6jlraFrNwhhZM4T8q61rliBWiEZj05r0stW3wKuOZu85h6AFdvouqO0zfVc/GMNneCuYjDFzjBgOyyZuMpOnyWyrQc95gwDEne06JDKga0TqJ5XUcPSAqu65Rc6uk6+URZDSphuIdxjfU9/hore4mkOfkrhC2m9is6rUmOp8obmbtBAInYrKxr6IytEjbZOcWvuTBQ6eeq0Zg1oOsTJvp2QM62uwZ4A34/CI5KbuzJKJVo5cpY0cvwi0zqfFMfSyZXU26bc/yha/NIcdUCpiGtfNT3iIDRfK3r5rO+u2nUzVdeAvA+UxtMvZDNPKSq78bTaS6nmnpHK6/fTfRZ3YqixxdRmeVj56eCaKL3AB8flaeGxLXiWnxG4XToV2VhLT+1kqU3MMFcL/ABM4e+plqNILaTTmb0kiTOmgFtVuwtdgfk3KjQQJXnlGg585Wl0AuMCYA1PkukSBqrV6u72LRSbZ7xmqneD7tPwi56k9l5/pPFFzsjTYJ1Ns3V/hVHRebrOW6mFuigFklPhXkpGpAogVRVihXLSCDBGifSquY4OabhKewOEFaDOL1JkkEf06D7roN6SrZsxIPdssxwjIgeaIeKnPmyjSAC7Trtvb0TD0iesz5doF/jdD/SjLln0VtnGWbtcPQrW3pOmdQQkHBu2IVyhiGvHKfuPJbKVenVEtP7SH03MNwh0BkdkmW5ZHURqPmEumOqd1cy2Ld0a/hE/ttzb7rPx3FZswwP6t1z8T0hmEUjHetVLCxd6yn1bkkknvquU6oSZJWwMUPaIOsR5U7axFwSD2MKxVIMgwqLAbFc/+JOFmu5jhUawNblymbHMTNhvPyXo+i+lMPQoCm+xusNai8vJCLw7jhw9MMe+k4MHLlpuDvCdL6X6rVUx+GddpMrOaDuC4yixz3lzrkmSep3XEqVJuVra1dTwuhAC5tVy1MC1wFnlNREKtJWopAqwVFIPRByGE4qK86rKpCoiD1WVS9oizqsqkyuWmWmD1CJtUsMtMFUWB1ihOelFyMBQLkBcihRlDKtKVcqIGIbKJrkJCw8XgJK0tqQlFiWE4dBVOqyoGLaw9KFmcZTgEeEEq06iiSitJWqSUUTqKJFRRPKtUlKkq0lRUUVFElStJRRRKtUhuaEQVJNaFCoihCrTqlF//2Q=="/>
          <p:cNvSpPr txBox="1"/>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6" name="Google Shape;96;p14"/>
          <p:cNvSpPr txBox="1"/>
          <p:nvPr/>
        </p:nvSpPr>
        <p:spPr>
          <a:xfrm>
            <a:off x="2071687" y="0"/>
            <a:ext cx="7072312" cy="1384300"/>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chemeClr val="dk1"/>
              </a:buClr>
              <a:buSzPts val="2800"/>
              <a:buFont typeface="Arial"/>
              <a:buNone/>
            </a:pPr>
            <a:endParaRPr sz="2800" b="0" i="0" u="sng">
              <a:solidFill>
                <a:srgbClr val="943634"/>
              </a:solidFill>
              <a:latin typeface="Arial"/>
              <a:ea typeface="Arial"/>
              <a:cs typeface="Arial"/>
              <a:sym typeface="Arial"/>
            </a:endParaRPr>
          </a:p>
          <a:p>
            <a:pPr marL="0" marR="0" lvl="0" indent="0" algn="ctr" rtl="0">
              <a:lnSpc>
                <a:spcPct val="150000"/>
              </a:lnSpc>
              <a:spcBef>
                <a:spcPts val="0"/>
              </a:spcBef>
              <a:spcAft>
                <a:spcPts val="0"/>
              </a:spcAft>
              <a:buClr>
                <a:srgbClr val="943634"/>
              </a:buClr>
              <a:buSzPts val="2800"/>
              <a:buFont typeface="Arial"/>
              <a:buNone/>
            </a:pPr>
            <a:r>
              <a:rPr lang="en-US" sz="2800" b="0" i="0" u="sng">
                <a:solidFill>
                  <a:srgbClr val="943634"/>
                </a:solidFill>
                <a:latin typeface="Arial"/>
                <a:ea typeface="Arial"/>
                <a:cs typeface="Arial"/>
                <a:sym typeface="Arial"/>
              </a:rPr>
              <a:t> </a:t>
            </a:r>
            <a:endParaRPr/>
          </a:p>
        </p:txBody>
      </p:sp>
      <p:sp>
        <p:nvSpPr>
          <p:cNvPr id="97" name="Google Shape;97;p14"/>
          <p:cNvSpPr/>
          <p:nvPr/>
        </p:nvSpPr>
        <p:spPr>
          <a:xfrm>
            <a:off x="1651379" y="175222"/>
            <a:ext cx="7115275" cy="1051003"/>
          </a:xfrm>
          <a:prstGeom prst="roundRect">
            <a:avLst>
              <a:gd name="adj" fmla="val 16667"/>
            </a:avLst>
          </a:prstGeom>
          <a:gradFill>
            <a:gsLst>
              <a:gs pos="0">
                <a:srgbClr val="9EEAFF"/>
              </a:gs>
              <a:gs pos="35000">
                <a:srgbClr val="BBEFFF"/>
              </a:gs>
              <a:gs pos="100000">
                <a:srgbClr val="E4F9FF"/>
              </a:gs>
            </a:gsLst>
            <a:lin ang="16200000" scaled="0"/>
          </a:gradFill>
          <a:ln w="9525" cap="flat" cmpd="sng">
            <a:solidFill>
              <a:srgbClr val="46AAC5"/>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ts val="3200"/>
              <a:buFont typeface="Open Sans ExtraBold"/>
              <a:buNone/>
            </a:pPr>
            <a:r>
              <a:rPr lang="pt-BR" sz="2000" b="1" dirty="0" smtClean="0">
                <a:solidFill>
                  <a:schemeClr val="bg2">
                    <a:lumMod val="75000"/>
                  </a:schemeClr>
                </a:solidFill>
                <a:latin typeface="Tahoma" pitchFamily="34" charset="0"/>
                <a:ea typeface="Tahoma" pitchFamily="34" charset="0"/>
                <a:cs typeface="Tahoma" pitchFamily="34" charset="0"/>
                <a:sym typeface="Open Sans ExtraBold"/>
              </a:rPr>
              <a:t>DECRETO Nº 4165/2016</a:t>
            </a:r>
          </a:p>
          <a:p>
            <a:pPr lvl="0" algn="ctr">
              <a:buClr>
                <a:schemeClr val="accent1"/>
              </a:buClr>
              <a:buSzPts val="3200"/>
            </a:pPr>
            <a:r>
              <a:rPr lang="pt-BR" dirty="0"/>
              <a:t>"ESTABELECE </a:t>
            </a:r>
            <a:r>
              <a:rPr lang="pt-BR" dirty="0" smtClean="0"/>
              <a:t>NORMAS GERAIS </a:t>
            </a:r>
            <a:r>
              <a:rPr lang="pt-BR" dirty="0"/>
              <a:t>PARA </a:t>
            </a:r>
            <a:r>
              <a:rPr lang="pt-BR" dirty="0" smtClean="0"/>
              <a:t>A REALIZAÇÃO DA AVALIAÇÃO DE DESEMPENHO </a:t>
            </a:r>
            <a:r>
              <a:rPr lang="pt-BR" dirty="0"/>
              <a:t>DOS </a:t>
            </a:r>
            <a:r>
              <a:rPr lang="pt-BR" dirty="0" smtClean="0"/>
              <a:t>PROFISSIONAIS DO </a:t>
            </a:r>
            <a:r>
              <a:rPr lang="pt-BR" dirty="0"/>
              <a:t>MAGISTÉRIO </a:t>
            </a:r>
            <a:r>
              <a:rPr lang="pt-BR" dirty="0" smtClean="0"/>
              <a:t>PÚBLICO MUNICIPAL </a:t>
            </a:r>
            <a:r>
              <a:rPr lang="pt-BR" dirty="0"/>
              <a:t>DE </a:t>
            </a:r>
            <a:r>
              <a:rPr lang="pt-BR" dirty="0" smtClean="0"/>
              <a:t>PARANAGUÁ”</a:t>
            </a:r>
            <a:endParaRPr lang="pt-BR" dirty="0">
              <a:solidFill>
                <a:schemeClr val="bg2">
                  <a:lumMod val="75000"/>
                </a:schemeClr>
              </a:solidFill>
              <a:latin typeface="Tahoma" pitchFamily="34" charset="0"/>
              <a:ea typeface="Tahoma" pitchFamily="34" charset="0"/>
              <a:cs typeface="Tahoma" pitchFamily="34" charset="0"/>
            </a:endParaRPr>
          </a:p>
        </p:txBody>
      </p:sp>
      <p:sp>
        <p:nvSpPr>
          <p:cNvPr id="98" name="Google Shape;98;p14" descr="Resultado de imagem para decreto"/>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9" name="Google Shape;99;p14" descr="Resultado de imagem para decreto"/>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00" name="Google Shape;100;p14" descr="C:\Users\ronaldo1\Downloads\01.jpg"/>
          <p:cNvPicPr preferRelativeResize="0"/>
          <p:nvPr/>
        </p:nvPicPr>
        <p:blipFill rotWithShape="1">
          <a:blip r:embed="rId3">
            <a:alphaModFix/>
          </a:blip>
          <a:srcRect/>
          <a:stretch/>
        </p:blipFill>
        <p:spPr>
          <a:xfrm>
            <a:off x="190484" y="3968463"/>
            <a:ext cx="871457" cy="866686"/>
          </a:xfrm>
          <a:prstGeom prst="rect">
            <a:avLst/>
          </a:prstGeom>
          <a:noFill/>
          <a:ln>
            <a:noFill/>
          </a:ln>
        </p:spPr>
      </p:pic>
      <p:pic>
        <p:nvPicPr>
          <p:cNvPr id="101" name="Google Shape;101;p14"/>
          <p:cNvPicPr preferRelativeResize="0"/>
          <p:nvPr/>
        </p:nvPicPr>
        <p:blipFill rotWithShape="1">
          <a:blip r:embed="rId4">
            <a:alphaModFix/>
          </a:blip>
          <a:srcRect/>
          <a:stretch/>
        </p:blipFill>
        <p:spPr>
          <a:xfrm>
            <a:off x="325571" y="1466490"/>
            <a:ext cx="736370" cy="941896"/>
          </a:xfrm>
          <a:prstGeom prst="rect">
            <a:avLst/>
          </a:prstGeom>
          <a:noFill/>
          <a:ln>
            <a:noFill/>
          </a:ln>
        </p:spPr>
      </p:pic>
      <p:pic>
        <p:nvPicPr>
          <p:cNvPr id="2" name="Imagem 1"/>
          <p:cNvPicPr>
            <a:picLocks noChangeAspect="1"/>
          </p:cNvPicPr>
          <p:nvPr/>
        </p:nvPicPr>
        <p:blipFill>
          <a:blip r:embed="rId5"/>
          <a:stretch>
            <a:fillRect/>
          </a:stretch>
        </p:blipFill>
        <p:spPr>
          <a:xfrm>
            <a:off x="1252537" y="1937438"/>
            <a:ext cx="7637223" cy="2512059"/>
          </a:xfrm>
          <a:prstGeom prst="rect">
            <a:avLst/>
          </a:prstGeom>
        </p:spPr>
      </p:pic>
    </p:spTree>
    <p:extLst>
      <p:ext uri="{BB962C8B-B14F-4D97-AF65-F5344CB8AC3E}">
        <p14:creationId xmlns:p14="http://schemas.microsoft.com/office/powerpoint/2010/main" val="4136131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095507" y="615228"/>
            <a:ext cx="0" cy="5616575"/>
          </a:xfrm>
          <a:prstGeom prst="straightConnector1">
            <a:avLst/>
          </a:prstGeom>
          <a:noFill/>
          <a:ln w="38100" cap="flat" cmpd="sng">
            <a:solidFill>
              <a:srgbClr val="9BBB59"/>
            </a:solidFill>
            <a:prstDash val="solid"/>
            <a:miter lim="800000"/>
            <a:headEnd type="none" w="med" len="med"/>
            <a:tailEnd type="none" w="med" len="med"/>
          </a:ln>
          <a:effectLst>
            <a:outerShdw blurRad="63500" dist="23000" dir="5400000">
              <a:srgbClr val="000000">
                <a:alpha val="34901"/>
              </a:srgbClr>
            </a:outerShdw>
          </a:effectLst>
        </p:spPr>
      </p:cxnSp>
      <p:sp>
        <p:nvSpPr>
          <p:cNvPr id="94" name="Google Shape;94;p14" descr="data:image/jpeg;base64,/9j/4AAQSkZJRgABAQAAAQABAAD/2wCEAAkGBxQTEhQUExQWFBQWGRoYGRYYGBgYFxUbGxQXGRYXHxcYHCggHRslHBoXITEiJikrLi4uFyAzODQsNygtLisBCgoKDg0OGhAQGy8mICY0LDAsLy0sLywsNCw0LywsNC0vLC8sNDQsLDAvLCwsNCwsLCwsLDQsLCwsLywsLCwsLP/AABEIAGMAgwMBEQACEQEDEQH/xAAbAAABBQEBAAAAAAAAAAAAAAADAAECBAUGB//EADcQAAEDAgQEAwYEBgMAAAAAAAEAAhEDIQQSMUEFIlFhcYGREzJCobHRBiPB8AcUUqKy4RVTcv/EABoBAAIDAQEAAAAAAAAAAAAAAAIDAAEEBQb/xAAzEQABAwIEAgoCAQQDAAAAAAABAAIRAyEEEjFBUXEFEyJhgZGhseHwwdEjFDJS8RUzU//aAAwDAQACEQMRAD8A7VeDXo0lIUUgEQCimGIg1DKkKaPIqzJ/Zq8irMlkVZFMyY01RYrzKBYhLVcqOVDlVylCkK00KoUTKlElFElFElFElSiStRSARBRFY1Na1AStXB8Ic67uUf3H7Lq4fo177vsPX4WKri2ts259FdPDqZfGWA1o0tJJOvkPmtpwVF1XLEAAad/+lnGIqBkzqVN/CaZFpHcH7pjujqBECRyKEYqoNbqpVw0wA1pElo2IIBAk7g6rG+hIADQRJA4iLX4jdPbUi89/32RKvBRHK4zbXTvsmv6Lbl7DjPegbjDPaFlnY7CGmQDzZtI1Om3mubisM7DkA3nSFro1hUBItCqkBZYbqnSVEgdUBDeKsSoOahLUQKGQgIRJkKiSiiSiiSpRIIlEVjUxoQkrQ4aPzG8pdEmB/tdDBj+ZsCYustc9g3hboxLv+t/9v3XeFd//AJn0/a5vVt/yHr+lXw+IBcXuBbNmzpEDcW1lZ6NZpcarwROk6RbfTVNfTIbkbfjzVt+JaIjmkSMt5Wp1dgiLzpF0gUzvbmoUcPLTnuXXPY7RGmyGnRlh6y5NzzROqQ7s7JsLWu5pJMExO4tvvBQ0aozGmTvaeH5hXUZYOA5psZSBfSJ2cf8AEqsRTDqtInYn2V0nEMeO5HeWtBJsJ2G58N09xZTaSbftKAc4wgYKnZwjl0BIgkbg+aThmWIi20i8JlV1xx3hY3FcI2m4BpmROXp/pcXHYdlF4DDrtw+F0MNVc9suCzHhcxwWsFDKBEkqUSUUSVKKQCMKirFNv7+q0MCW4rqMBhgxotBIE9SV6jC0BSpi191xq1QvceGyslaUpAwJ/Lb2AHmNQkYX/pbyTK395QagFN+ZonPYtGsjcfqlOAo1M7ROaxG/MflGDnblO26KcWLBoJcZtpERMzpqEw4ltg25M20048NUPVG5Oih/KywgwCSSNw09kP8AT5qZa6JMkdxV9bDgRy5qNSpmYx/Qg26EwULn56bKveNPJEG5XOYi494DHSYMGL3kaR5wmYpzRScCdrIKIJeITfma8oj4bmfOLKfzm9uXHx28lP49L8/hZfFqZc6S1oLQCYMkgkj5LlY9jnuzEAEAE3kxp6LZhnBogHX3WTVC5LwtzSgFIKYmVKJKKJKKItMJrQhKuUKZ5XZSWAyTtbxWykx1qmUloN1ne4XbNyuoqVABJNl6hz2tGY6LjhpJgILqxcQGEaSSZIjYeJv6JJql7gKcaTP3imBgaJehNc9gAIbc+9NrncapQdVpNDSBc6za/FGQx5mfBGw2FazTU6n6+CdRw7KWmu5S6lUv5IGJw4LyLc7DfuIg+UpNai11XL/kD5jQ+qZTqEMngUWniYs/lI32d3B/RMbXy9mrY+h5H8aoTTm7L+6BTo5y4SQyZ0iSZm56GCkNpdaXNk5ddIuZ9kwvyAGL85Ra+ClpAPMY5nX3ny8k2phQ5hANzub/AHwQNrQ4E6cAouqVBDOUkgw47946oS+s0inaTofhWG0z2tuChVwTnSHOsBDTvrN/khfhalSQ920A7+KttZrYLRz+FgVmEEgiDuOi8/UaQYIuumwg3CrOCzEJwUECtJRRJUoj0wtDAgcum4QSaQB0EgdwvTdHkuoAO7x4Lj4kRUspHDtFRkCLOPpEHyn5ojRY2szKOP4VdY4sMngonDim5rh/5udJI08L27qjRbRe17eVzx+6KxUNRpaeaLjHAjIDzOt4DcpmIcHDqhqfbigpAg59grIWlKVKo4ioXfC0BpHqSfKyxPc4VjU2AAPvPhZaGgGmG7m49lZcWusYM7LUSx/ZMFJGZt0PC6uAktBgTe+/lp80qhOZwGg0n18EdTQHdNWxBuGNJIgTsCftqqqVnSW0xJ47T8alRtMWLigUsNUklzoMQCIvdxG2lwkMw9cklzrxE24n0TXVKcCB9srNOveHDKfVp8CtTapnK8QfTzSSy0tMj1WRxjK54LbyIPQx0K4/SGR9QOZ48LcPsLdhczWwVlPYuU5q2hyHkO2qXkJMBFmCg4ICIRSoyqhRWqS0sS3LouG12tptDjB1vbUmF6LB1mMota4xzXKrsc55ICJjakZXNEuvBEQex7FMxLyMrmCTtw5eKCi2ZDtN1NuEBu/mJ9B2ARjDh16lz6eSE1SLMsEChUyF0glsxn1IgDXt3SaTzRLpktnXU6b93f5pj29ZEa8P0jMmpeYZsBq7vPRNbmrdqYbtGp75/SAxTtF0enTAEDT6p7GNaIalucSZKpYwNYaeRrc2aANLGxlY8RlpFnVtGafsrRSl4dmJiEmYkte4ZeYgcoNib3noRF+yptYsquaW3MW7+Pl7KGmHMBmw9lbw9PK2DrcnxJWykwsbB13SHuzGQipiBVuIsBpmdrrNjGg0TO106gSHiEPE8PDyDJbAiBGm2qXWwTapBBi0ImYgskRKrVeEsgnOQBqTlgJLuimHRx9EwYx3ALhfxhxk0XGhSLSS053/ABAEkACLA5d+66HRfRjKY6x47UmOSlWsX22S4Vj3Ow1Jz3FzpeC462LYE72j1K5nT9ICs3KIstGEdAIVr+YHVefyLZmWo3Q+CMaFUdV0GBayowkZtMvN20jwK9DhRSr0yWzpF/xyXLrF9N0GONkfBsYQDADhqOh3tstGHbTIBA7Q17ilVS4GJtsra1JKr4USHHZzjHcafdIodoOOxJTaliBuAhYjChrSWgmL5ZOX0CVVw7GMJaO+JMeSNlUucAT47pYbAtDRMHwkCDcb/NSjhKbWifSR95qVK7if2jOwrcpA1O+p7XKacOzKWjffUpYqukFDYM4kmHtJEjYi2+x6IGjrm5jZwm4+6HgiP8ZjYpmYslrYEudMXtbfsFTcQ5zBAuZjhzVmkA4ybBGwryQc0EgkSLAxvCbRc4tObUGEFQAGyq4mXOJvDC229nAkx4fRZa01HE7Nj3kmOSczsgDjPsi8RxzKdJz3vDWx7xMaiy6NPtxlus0HReFOxlSHNzvyuMubmMOPUjcrsZRrCatjgX4ebVph1R5pZqjWUyWmHzMxbmOg1Wavim0nAHf3VXOittwbsNTq0qrmsObOwZmlxtlgsB5ZEGey5fSzqVVgvcbJ1AkOkILcTbVeYLVvldrgi3MC8w0X0nQjXsgwxpioDUMAePmiqh2Uhoutb/mBIDafLvoD5Bdb/kwHAMZ2Vi/pLdp10bC13vLnsaADA5j02geKfQq1KrnVKbbGNTw5JdRjGANcfJSz1Xhw5RIgi4LD172Vh2IqtIsNt5H79EMUmEG/Hmie3c0hpZt8JmAOx8Qmdc+mQwt8uHJDka4FwPmg1cWXSAfZRYZm6ne+kJT8S55IBybXG6Y2kG3Izcir9JgDQBoBC3saGtDRoFmcSSSULHPIYYmbAR1JtqlYlzm0zl1tCOiAXX0Q8OWscQXy5xBjoY6gfuEukWU3lpdJd7x3In5ntkCwUq5ZTBcA0E2GgmSiqmnQBeAAdOCpmeocpJhJjwwNaOYkTbfq6fEqNcKbWsbc93uoQXkuNh9siUKZlznRJiw0AAsPqjpMcCXP1MacPsoXuEAN2XnX8TnlnsqYs1xe7sYygT4SVs6NoBheQIvbkjc/NF1wS6qpddxKlUpYWjTpNdUa38/2zT7hIBy8pOhnWFwOkHOc7+3TdFTiSuew9IuMm5Jkn9Vw6jlraFrNwhhZM4T8q61rliBWiEZj05r0stW3wKuOZu85h6AFdvouqO0zfVc/GMNneCuYjDFzjBgOyyZuMpOnyWyrQc95gwDEne06JDKga0TqJ5XUcPSAqu65Rc6uk6+URZDSphuIdxjfU9/hore4mkOfkrhC2m9is6rUmOp8obmbtBAInYrKxr6IytEjbZOcWvuTBQ6eeq0Zg1oOsTJvp2QM62uwZ4A34/CI5KbuzJKJVo5cpY0cvwi0zqfFMfSyZXU26bc/yha/NIcdUCpiGtfNT3iIDRfK3r5rO+u2nUzVdeAvA+UxtMvZDNPKSq78bTaS6nmnpHK6/fTfRZ3YqixxdRmeVj56eCaKL3AB8flaeGxLXiWnxG4XToV2VhLT+1kqU3MMFcL/ABM4e+plqNILaTTmb0kiTOmgFtVuwtdgfk3KjQQJXnlGg585Wl0AuMCYA1PkukSBqrV6u72LRSbZ7xmqneD7tPwi56k9l5/pPFFzsjTYJ1Ns3V/hVHRebrOW6mFuigFklPhXkpGpAogVRVihXLSCDBGifSquY4OabhKewOEFaDOL1JkkEf06D7roN6SrZsxIPdssxwjIgeaIeKnPmyjSAC7Trtvb0TD0iesz5doF/jdD/SjLln0VtnGWbtcPQrW3pOmdQQkHBu2IVyhiGvHKfuPJbKVenVEtP7SH03MNwh0BkdkmW5ZHURqPmEumOqd1cy2Ld0a/hE/ttzb7rPx3FZswwP6t1z8T0hmEUjHetVLCxd6yn1bkkknvquU6oSZJWwMUPaIOsR5U7axFwSD2MKxVIMgwqLAbFc/+JOFmu5jhUawNblymbHMTNhvPyXo+i+lMPQoCm+xusNai8vJCLw7jhw9MMe+k4MHLlpuDvCdL6X6rVUx+GddpMrOaDuC4yixz3lzrkmSep3XEqVJuVra1dTwuhAC5tVy1MC1wFnlNREKtJWopAqwVFIPRByGE4qK86rKpCoiD1WVS9oizqsqkyuWmWmD1CJtUsMtMFUWB1ihOelFyMBQLkBcihRlDKtKVcqIGIbKJrkJCw8XgJK0tqQlFiWE4dBVOqyoGLaw9KFmcZTgEeEEq06iiSitJWqSUUTqKJFRRPKtUlKkq0lRUUVFElStJRRRKtUhuaEQVJNaFCoihCrTqlF//2Q=="/>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5" name="Google Shape;95;p14" descr="data:image/jpeg;base64,/9j/4AAQSkZJRgABAQAAAQABAAD/2wCEAAkGBxQTEhQUExQWFBQWGRoYGRYYGBgYFxUbGxQXGRYXHxcYHCggHRslHBoXITEiJikrLi4uFyAzODQsNygtLisBCgoKDg0OGhAQGy8mICY0LDAsLy0sLywsNCw0LywsNC0vLC8sNDQsLDAvLCwsNCwsLCwsLDQsLCwsLywsLCwsLP/AABEIAGMAgwMBEQACEQEDEQH/xAAbAAABBQEBAAAAAAAAAAAAAAADAAECBAUGB//EADcQAAEDAgQEAwYEBgMAAAAAAAEAAhEDIQQSMUEFIlFhcYGREzJCobHRBiPB8AcUUqKy4RVTcv/EABoBAAIDAQEAAAAAAAAAAAAAAAIDAAEEBQb/xAAzEQABAwIEAgoCAQQDAAAAAAABAAIRAyEEEjFBUXEFEyJhgZGhseHwwdEjFDJS8RUzU//aAAwDAQACEQMRAD8A7VeDXo0lIUUgEQCimGIg1DKkKaPIqzJ/Zq8irMlkVZFMyY01RYrzKBYhLVcqOVDlVylCkK00KoUTKlElFElFElFElSiStRSARBRFY1Na1AStXB8Ic67uUf3H7Lq4fo177vsPX4WKri2ts259FdPDqZfGWA1o0tJJOvkPmtpwVF1XLEAAad/+lnGIqBkzqVN/CaZFpHcH7pjujqBECRyKEYqoNbqpVw0wA1pElo2IIBAk7g6rG+hIADQRJA4iLX4jdPbUi89/32RKvBRHK4zbXTvsmv6Lbl7DjPegbjDPaFlnY7CGmQDzZtI1Om3mubisM7DkA3nSFro1hUBItCqkBZYbqnSVEgdUBDeKsSoOahLUQKGQgIRJkKiSiiSiiSpRIIlEVjUxoQkrQ4aPzG8pdEmB/tdDBj+ZsCYustc9g3hboxLv+t/9v3XeFd//AJn0/a5vVt/yHr+lXw+IBcXuBbNmzpEDcW1lZ6NZpcarwROk6RbfTVNfTIbkbfjzVt+JaIjmkSMt5Wp1dgiLzpF0gUzvbmoUcPLTnuXXPY7RGmyGnRlh6y5NzzROqQ7s7JsLWu5pJMExO4tvvBQ0aozGmTvaeH5hXUZYOA5psZSBfSJ2cf8AEqsRTDqtInYn2V0nEMeO5HeWtBJsJ2G58N09xZTaSbftKAc4wgYKnZwjl0BIgkbg+aThmWIi20i8JlV1xx3hY3FcI2m4BpmROXp/pcXHYdlF4DDrtw+F0MNVc9suCzHhcxwWsFDKBEkqUSUUSVKKQCMKirFNv7+q0MCW4rqMBhgxotBIE9SV6jC0BSpi191xq1QvceGyslaUpAwJ/Lb2AHmNQkYX/pbyTK395QagFN+ZonPYtGsjcfqlOAo1M7ROaxG/MflGDnblO26KcWLBoJcZtpERMzpqEw4ltg25M20048NUPVG5Oih/KywgwCSSNw09kP8AT5qZa6JMkdxV9bDgRy5qNSpmYx/Qg26EwULn56bKveNPJEG5XOYi494DHSYMGL3kaR5wmYpzRScCdrIKIJeITfma8oj4bmfOLKfzm9uXHx28lP49L8/hZfFqZc6S1oLQCYMkgkj5LlY9jnuzEAEAE3kxp6LZhnBogHX3WTVC5LwtzSgFIKYmVKJKKJKKItMJrQhKuUKZ5XZSWAyTtbxWykx1qmUloN1ne4XbNyuoqVABJNl6hz2tGY6LjhpJgILqxcQGEaSSZIjYeJv6JJql7gKcaTP3imBgaJehNc9gAIbc+9NrncapQdVpNDSBc6za/FGQx5mfBGw2FazTU6n6+CdRw7KWmu5S6lUv5IGJw4LyLc7DfuIg+UpNai11XL/kD5jQ+qZTqEMngUWniYs/lI32d3B/RMbXy9mrY+h5H8aoTTm7L+6BTo5y4SQyZ0iSZm56GCkNpdaXNk5ddIuZ9kwvyAGL85Ra+ClpAPMY5nX3ny8k2phQ5hANzub/AHwQNrQ4E6cAouqVBDOUkgw47946oS+s0inaTofhWG0z2tuChVwTnSHOsBDTvrN/khfhalSQ920A7+KttZrYLRz+FgVmEEgiDuOi8/UaQYIuumwg3CrOCzEJwUECtJRRJUoj0wtDAgcum4QSaQB0EgdwvTdHkuoAO7x4Lj4kRUspHDtFRkCLOPpEHyn5ojRY2szKOP4VdY4sMngonDim5rh/5udJI08L27qjRbRe17eVzx+6KxUNRpaeaLjHAjIDzOt4DcpmIcHDqhqfbigpAg59grIWlKVKo4ioXfC0BpHqSfKyxPc4VjU2AAPvPhZaGgGmG7m49lZcWusYM7LUSx/ZMFJGZt0PC6uAktBgTe+/lp80qhOZwGg0n18EdTQHdNWxBuGNJIgTsCftqqqVnSW0xJ47T8alRtMWLigUsNUklzoMQCIvdxG2lwkMw9cklzrxE24n0TXVKcCB9srNOveHDKfVp8CtTapnK8QfTzSSy0tMj1WRxjK54LbyIPQx0K4/SGR9QOZ48LcPsLdhczWwVlPYuU5q2hyHkO2qXkJMBFmCg4ICIRSoyqhRWqS0sS3LouG12tptDjB1vbUmF6LB1mMota4xzXKrsc55ICJjakZXNEuvBEQex7FMxLyMrmCTtw5eKCi2ZDtN1NuEBu/mJ9B2ARjDh16lz6eSE1SLMsEChUyF0glsxn1IgDXt3SaTzRLpktnXU6b93f5pj29ZEa8P0jMmpeYZsBq7vPRNbmrdqYbtGp75/SAxTtF0enTAEDT6p7GNaIalucSZKpYwNYaeRrc2aANLGxlY8RlpFnVtGafsrRSl4dmJiEmYkte4ZeYgcoNib3noRF+yptYsquaW3MW7+Pl7KGmHMBmw9lbw9PK2DrcnxJWykwsbB13SHuzGQipiBVuIsBpmdrrNjGg0TO106gSHiEPE8PDyDJbAiBGm2qXWwTapBBi0ImYgskRKrVeEsgnOQBqTlgJLuimHRx9EwYx3ALhfxhxk0XGhSLSS053/ABAEkACLA5d+66HRfRjKY6x47UmOSlWsX22S4Vj3Ow1Jz3FzpeC462LYE72j1K5nT9ICs3KIstGEdAIVr+YHVefyLZmWo3Q+CMaFUdV0GBayowkZtMvN20jwK9DhRSr0yWzpF/xyXLrF9N0GONkfBsYQDADhqOh3tstGHbTIBA7Q17ilVS4GJtsra1JKr4USHHZzjHcafdIodoOOxJTaliBuAhYjChrSWgmL5ZOX0CVVw7GMJaO+JMeSNlUucAT47pYbAtDRMHwkCDcb/NSjhKbWifSR95qVK7if2jOwrcpA1O+p7XKacOzKWjffUpYqukFDYM4kmHtJEjYi2+x6IGjrm5jZwm4+6HgiP8ZjYpmYslrYEudMXtbfsFTcQ5zBAuZjhzVmkA4ybBGwryQc0EgkSLAxvCbRc4tObUGEFQAGyq4mXOJvDC229nAkx4fRZa01HE7Nj3kmOSczsgDjPsi8RxzKdJz3vDWx7xMaiy6NPtxlus0HReFOxlSHNzvyuMubmMOPUjcrsZRrCatjgX4ebVph1R5pZqjWUyWmHzMxbmOg1Wavim0nAHf3VXOittwbsNTq0qrmsObOwZmlxtlgsB5ZEGey5fSzqVVgvcbJ1AkOkILcTbVeYLVvldrgi3MC8w0X0nQjXsgwxpioDUMAePmiqh2Uhoutb/mBIDafLvoD5Bdb/kwHAMZ2Vi/pLdp10bC13vLnsaADA5j02geKfQq1KrnVKbbGNTw5JdRjGANcfJSz1Xhw5RIgi4LD172Vh2IqtIsNt5H79EMUmEG/Hmie3c0hpZt8JmAOx8Qmdc+mQwt8uHJDka4FwPmg1cWXSAfZRYZm6ne+kJT8S55IBybXG6Y2kG3Izcir9JgDQBoBC3saGtDRoFmcSSSULHPIYYmbAR1JtqlYlzm0zl1tCOiAXX0Q8OWscQXy5xBjoY6gfuEukWU3lpdJd7x3In5ntkCwUq5ZTBcA0E2GgmSiqmnQBeAAdOCpmeocpJhJjwwNaOYkTbfq6fEqNcKbWsbc93uoQXkuNh9siUKZlznRJiw0AAsPqjpMcCXP1MacPsoXuEAN2XnX8TnlnsqYs1xe7sYygT4SVs6NoBheQIvbkjc/NF1wS6qpddxKlUpYWjTpNdUa38/2zT7hIBy8pOhnWFwOkHOc7+3TdFTiSuew9IuMm5Jkn9Vw6jlraFrNwhhZM4T8q61rliBWiEZj05r0stW3wKuOZu85h6AFdvouqO0zfVc/GMNneCuYjDFzjBgOyyZuMpOnyWyrQc95gwDEne06JDKga0TqJ5XUcPSAqu65Rc6uk6+URZDSphuIdxjfU9/hore4mkOfkrhC2m9is6rUmOp8obmbtBAInYrKxr6IytEjbZOcWvuTBQ6eeq0Zg1oOsTJvp2QM62uwZ4A34/CI5KbuzJKJVo5cpY0cvwi0zqfFMfSyZXU26bc/yha/NIcdUCpiGtfNT3iIDRfK3r5rO+u2nUzVdeAvA+UxtMvZDNPKSq78bTaS6nmnpHK6/fTfRZ3YqixxdRmeVj56eCaKL3AB8flaeGxLXiWnxG4XToV2VhLT+1kqU3MMFcL/ABM4e+plqNILaTTmb0kiTOmgFtVuwtdgfk3KjQQJXnlGg585Wl0AuMCYA1PkukSBqrV6u72LRSbZ7xmqneD7tPwi56k9l5/pPFFzsjTYJ1Ns3V/hVHRebrOW6mFuigFklPhXkpGpAogVRVihXLSCDBGifSquY4OabhKewOEFaDOL1JkkEf06D7roN6SrZsxIPdssxwjIgeaIeKnPmyjSAC7Trtvb0TD0iesz5doF/jdD/SjLln0VtnGWbtcPQrW3pOmdQQkHBu2IVyhiGvHKfuPJbKVenVEtP7SH03MNwh0BkdkmW5ZHURqPmEumOqd1cy2Ld0a/hE/ttzb7rPx3FZswwP6t1z8T0hmEUjHetVLCxd6yn1bkkknvquU6oSZJWwMUPaIOsR5U7axFwSD2MKxVIMgwqLAbFc/+JOFmu5jhUawNblymbHMTNhvPyXo+i+lMPQoCm+xusNai8vJCLw7jhw9MMe+k4MHLlpuDvCdL6X6rVUx+GddpMrOaDuC4yixz3lzrkmSep3XEqVJuVra1dTwuhAC5tVy1MC1wFnlNREKtJWopAqwVFIPRByGE4qK86rKpCoiD1WVS9oizqsqkyuWmWmD1CJtUsMtMFUWB1ihOelFyMBQLkBcihRlDKtKVcqIGIbKJrkJCw8XgJK0tqQlFiWE4dBVOqyoGLaw9KFmcZTgEeEEq06iiSitJWqSUUTqKJFRRPKtUlKkq0lRUUVFElStJRRRKtUhuaEQVJNaFCoihCrTqlF//2Q=="/>
          <p:cNvSpPr txBox="1"/>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6" name="Google Shape;96;p14"/>
          <p:cNvSpPr txBox="1"/>
          <p:nvPr/>
        </p:nvSpPr>
        <p:spPr>
          <a:xfrm>
            <a:off x="2071687" y="0"/>
            <a:ext cx="7072312" cy="1384300"/>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chemeClr val="dk1"/>
              </a:buClr>
              <a:buSzPts val="2800"/>
              <a:buFont typeface="Arial"/>
              <a:buNone/>
            </a:pPr>
            <a:endParaRPr sz="2800" b="0" i="0" u="sng">
              <a:solidFill>
                <a:srgbClr val="943634"/>
              </a:solidFill>
              <a:latin typeface="Arial"/>
              <a:ea typeface="Arial"/>
              <a:cs typeface="Arial"/>
              <a:sym typeface="Arial"/>
            </a:endParaRPr>
          </a:p>
          <a:p>
            <a:pPr marL="0" marR="0" lvl="0" indent="0" algn="ctr" rtl="0">
              <a:lnSpc>
                <a:spcPct val="150000"/>
              </a:lnSpc>
              <a:spcBef>
                <a:spcPts val="0"/>
              </a:spcBef>
              <a:spcAft>
                <a:spcPts val="0"/>
              </a:spcAft>
              <a:buClr>
                <a:srgbClr val="943634"/>
              </a:buClr>
              <a:buSzPts val="2800"/>
              <a:buFont typeface="Arial"/>
              <a:buNone/>
            </a:pPr>
            <a:r>
              <a:rPr lang="en-US" sz="2800" b="0" i="0" u="sng">
                <a:solidFill>
                  <a:srgbClr val="943634"/>
                </a:solidFill>
                <a:latin typeface="Arial"/>
                <a:ea typeface="Arial"/>
                <a:cs typeface="Arial"/>
                <a:sym typeface="Arial"/>
              </a:rPr>
              <a:t> </a:t>
            </a:r>
            <a:endParaRPr/>
          </a:p>
        </p:txBody>
      </p:sp>
      <p:sp>
        <p:nvSpPr>
          <p:cNvPr id="97" name="Google Shape;97;p14"/>
          <p:cNvSpPr/>
          <p:nvPr/>
        </p:nvSpPr>
        <p:spPr>
          <a:xfrm>
            <a:off x="1588954" y="156902"/>
            <a:ext cx="7115275" cy="793768"/>
          </a:xfrm>
          <a:prstGeom prst="roundRect">
            <a:avLst>
              <a:gd name="adj" fmla="val 16667"/>
            </a:avLst>
          </a:prstGeom>
          <a:gradFill>
            <a:gsLst>
              <a:gs pos="0">
                <a:srgbClr val="9EEAFF"/>
              </a:gs>
              <a:gs pos="35000">
                <a:srgbClr val="BBEFFF"/>
              </a:gs>
              <a:gs pos="100000">
                <a:srgbClr val="E4F9FF"/>
              </a:gs>
            </a:gsLst>
            <a:lin ang="16200000" scaled="0"/>
          </a:gradFill>
          <a:ln w="9525" cap="flat" cmpd="sng">
            <a:solidFill>
              <a:srgbClr val="46AAC5"/>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lvl="0" algn="ctr">
              <a:buClr>
                <a:schemeClr val="accent1"/>
              </a:buClr>
              <a:buSzPts val="3200"/>
            </a:pPr>
            <a:endParaRPr lang="pt-BR" sz="2000" b="1" dirty="0" smtClean="0">
              <a:solidFill>
                <a:schemeClr val="bg2">
                  <a:lumMod val="75000"/>
                </a:schemeClr>
              </a:solidFill>
              <a:latin typeface="Tahoma" pitchFamily="34" charset="0"/>
              <a:ea typeface="Tahoma" pitchFamily="34" charset="0"/>
              <a:cs typeface="Tahoma" pitchFamily="34" charset="0"/>
              <a:sym typeface="Open Sans ExtraBold"/>
            </a:endParaRPr>
          </a:p>
          <a:p>
            <a:pPr lvl="0" algn="ctr">
              <a:buClr>
                <a:schemeClr val="accent1"/>
              </a:buClr>
              <a:buSzPts val="3200"/>
            </a:pPr>
            <a:r>
              <a:rPr lang="pt-BR" sz="2000" b="1" dirty="0" smtClean="0">
                <a:solidFill>
                  <a:schemeClr val="bg2">
                    <a:lumMod val="75000"/>
                  </a:schemeClr>
                </a:solidFill>
                <a:latin typeface="Tahoma" pitchFamily="34" charset="0"/>
                <a:ea typeface="Tahoma" pitchFamily="34" charset="0"/>
                <a:cs typeface="Tahoma" pitchFamily="34" charset="0"/>
                <a:sym typeface="Open Sans ExtraBold"/>
              </a:rPr>
              <a:t>DECRETO Nº 1452/2010 </a:t>
            </a:r>
          </a:p>
          <a:p>
            <a:pPr lvl="0" algn="ctr">
              <a:buClr>
                <a:schemeClr val="accent1"/>
              </a:buClr>
              <a:buSzPts val="3200"/>
            </a:pPr>
            <a:r>
              <a:rPr lang="pt-BR" dirty="0" smtClean="0"/>
              <a:t>"</a:t>
            </a:r>
            <a:r>
              <a:rPr lang="pt-BR" dirty="0"/>
              <a:t>REGULAMENTA </a:t>
            </a:r>
            <a:r>
              <a:rPr lang="pt-BR" dirty="0" smtClean="0"/>
              <a:t>A PROGRESSÃO VERTICAL DOS </a:t>
            </a:r>
            <a:r>
              <a:rPr lang="pt-BR" dirty="0"/>
              <a:t>PROFISSIONAIS </a:t>
            </a:r>
            <a:r>
              <a:rPr lang="pt-BR" dirty="0" smtClean="0"/>
              <a:t>DO MAGISTÉRIO PÚBLICO MUNICIPAL.“</a:t>
            </a:r>
          </a:p>
          <a:p>
            <a:pPr lvl="0" algn="ctr">
              <a:buClr>
                <a:schemeClr val="accent1"/>
              </a:buClr>
              <a:buSzPts val="3200"/>
            </a:pPr>
            <a:endParaRPr lang="pt-BR" sz="2000" b="1" dirty="0" smtClean="0">
              <a:solidFill>
                <a:schemeClr val="bg2">
                  <a:lumMod val="75000"/>
                </a:schemeClr>
              </a:solidFill>
              <a:latin typeface="Tahoma" pitchFamily="34" charset="0"/>
              <a:ea typeface="Tahoma" pitchFamily="34" charset="0"/>
              <a:cs typeface="Tahoma" pitchFamily="34" charset="0"/>
              <a:sym typeface="Open Sans ExtraBold"/>
            </a:endParaRPr>
          </a:p>
        </p:txBody>
      </p:sp>
      <p:sp>
        <p:nvSpPr>
          <p:cNvPr id="98" name="Google Shape;98;p14" descr="Resultado de imagem para decreto"/>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9" name="Google Shape;99;p14" descr="Resultado de imagem para decreto"/>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00" name="Google Shape;100;p14" descr="C:\Users\ronaldo1\Downloads\01.jpg"/>
          <p:cNvPicPr preferRelativeResize="0"/>
          <p:nvPr/>
        </p:nvPicPr>
        <p:blipFill rotWithShape="1">
          <a:blip r:embed="rId3">
            <a:alphaModFix/>
          </a:blip>
          <a:srcRect/>
          <a:stretch/>
        </p:blipFill>
        <p:spPr>
          <a:xfrm>
            <a:off x="190484" y="3968463"/>
            <a:ext cx="871457" cy="866686"/>
          </a:xfrm>
          <a:prstGeom prst="rect">
            <a:avLst/>
          </a:prstGeom>
          <a:noFill/>
          <a:ln>
            <a:noFill/>
          </a:ln>
        </p:spPr>
      </p:pic>
      <p:pic>
        <p:nvPicPr>
          <p:cNvPr id="101" name="Google Shape;101;p14"/>
          <p:cNvPicPr preferRelativeResize="0"/>
          <p:nvPr/>
        </p:nvPicPr>
        <p:blipFill rotWithShape="1">
          <a:blip r:embed="rId4">
            <a:alphaModFix/>
          </a:blip>
          <a:srcRect/>
          <a:stretch/>
        </p:blipFill>
        <p:spPr>
          <a:xfrm>
            <a:off x="325571" y="1466490"/>
            <a:ext cx="736370" cy="941896"/>
          </a:xfrm>
          <a:prstGeom prst="rect">
            <a:avLst/>
          </a:prstGeom>
          <a:noFill/>
          <a:ln>
            <a:noFill/>
          </a:ln>
        </p:spPr>
      </p:pic>
      <p:pic>
        <p:nvPicPr>
          <p:cNvPr id="4" name="Imagem 3"/>
          <p:cNvPicPr>
            <a:picLocks noChangeAspect="1"/>
          </p:cNvPicPr>
          <p:nvPr/>
        </p:nvPicPr>
        <p:blipFill>
          <a:blip r:embed="rId5"/>
          <a:stretch>
            <a:fillRect/>
          </a:stretch>
        </p:blipFill>
        <p:spPr>
          <a:xfrm>
            <a:off x="1245499" y="1028714"/>
            <a:ext cx="7723587" cy="1024975"/>
          </a:xfrm>
          <a:prstGeom prst="rect">
            <a:avLst/>
          </a:prstGeom>
        </p:spPr>
      </p:pic>
      <p:sp>
        <p:nvSpPr>
          <p:cNvPr id="6" name="Retângulo 5"/>
          <p:cNvSpPr/>
          <p:nvPr/>
        </p:nvSpPr>
        <p:spPr>
          <a:xfrm>
            <a:off x="1211932" y="2131733"/>
            <a:ext cx="7757154" cy="4278094"/>
          </a:xfrm>
          <a:prstGeom prst="rect">
            <a:avLst/>
          </a:prstGeom>
        </p:spPr>
        <p:txBody>
          <a:bodyPr wrap="square">
            <a:spAutoFit/>
          </a:bodyPr>
          <a:lstStyle/>
          <a:p>
            <a:pPr algn="just"/>
            <a:r>
              <a:rPr lang="pt-PT" sz="1600" dirty="0">
                <a:latin typeface="Calibri" panose="020F0502020204030204" pitchFamily="34" charset="0"/>
                <a:ea typeface="Cambria" panose="02040503050406030204" pitchFamily="18" charset="0"/>
                <a:cs typeface="Cambria" panose="02040503050406030204" pitchFamily="18" charset="0"/>
              </a:rPr>
              <a:t>Art. 47</a:t>
            </a:r>
            <a:r>
              <a:rPr lang="pt-PT" sz="1600" b="1" dirty="0">
                <a:latin typeface="Calibri" panose="020F0502020204030204" pitchFamily="34" charset="0"/>
                <a:ea typeface="Cambria" panose="02040503050406030204" pitchFamily="18" charset="0"/>
                <a:cs typeface="Cambria" panose="02040503050406030204" pitchFamily="18" charset="0"/>
              </a:rPr>
              <a:t> Perderá o direito à progressão vertical, o integrante do magistério que durante os 02 (dois) exercícios anteriores ao da concessão da progressão: (Redação dada pela Lei Complementar nº </a:t>
            </a:r>
            <a:r>
              <a:rPr lang="pt-PT" sz="1600" b="1" u="sng" dirty="0">
                <a:solidFill>
                  <a:srgbClr val="0000FF"/>
                </a:solidFill>
                <a:latin typeface="Calibri" panose="020F0502020204030204" pitchFamily="34" charset="0"/>
                <a:ea typeface="Cambria" panose="02040503050406030204" pitchFamily="18" charset="0"/>
                <a:cs typeface="Cambria" panose="02040503050406030204" pitchFamily="18" charset="0"/>
                <a:hlinkClick r:id="rId6"/>
              </a:rPr>
              <a:t>116</a:t>
            </a:r>
            <a:r>
              <a:rPr lang="pt-PT" sz="1600" b="1" dirty="0">
                <a:latin typeface="Calibri" panose="020F0502020204030204" pitchFamily="34" charset="0"/>
                <a:ea typeface="Cambria" panose="02040503050406030204" pitchFamily="18" charset="0"/>
                <a:cs typeface="Cambria" panose="02040503050406030204" pitchFamily="18" charset="0"/>
              </a:rPr>
              <a:t>/2010</a:t>
            </a:r>
            <a:r>
              <a:rPr lang="pt-PT" sz="1600" b="1" dirty="0" smtClean="0">
                <a:latin typeface="Calibri" panose="020F0502020204030204" pitchFamily="34" charset="0"/>
                <a:ea typeface="Cambria" panose="02040503050406030204" pitchFamily="18" charset="0"/>
                <a:cs typeface="Cambria" panose="02040503050406030204" pitchFamily="18" charset="0"/>
              </a:rPr>
              <a:t>);</a:t>
            </a:r>
          </a:p>
          <a:p>
            <a:pPr algn="just"/>
            <a:r>
              <a:rPr lang="pt-PT" sz="1600" dirty="0" smtClean="0">
                <a:latin typeface="Calibri" panose="020F0502020204030204" pitchFamily="34" charset="0"/>
                <a:ea typeface="Cambria" panose="02040503050406030204" pitchFamily="18" charset="0"/>
                <a:cs typeface="Cambria" panose="02040503050406030204" pitchFamily="18" charset="0"/>
              </a:rPr>
              <a:t>III </a:t>
            </a:r>
            <a:r>
              <a:rPr lang="pt-PT" sz="1600" dirty="0">
                <a:latin typeface="Calibri" panose="020F0502020204030204" pitchFamily="34" charset="0"/>
                <a:ea typeface="Cambria" panose="02040503050406030204" pitchFamily="18" charset="0"/>
                <a:cs typeface="Cambria" panose="02040503050406030204" pitchFamily="18" charset="0"/>
              </a:rPr>
              <a:t>- faltar ao serviço sem justificativa, por 02 (dois) dias, contínuos ou não, anualmente</a:t>
            </a:r>
            <a:r>
              <a:rPr lang="pt-PT" sz="1600" dirty="0" smtClean="0">
                <a:latin typeface="Calibri" panose="020F0502020204030204" pitchFamily="34" charset="0"/>
                <a:ea typeface="Cambria" panose="02040503050406030204" pitchFamily="18" charset="0"/>
                <a:cs typeface="Cambria" panose="02040503050406030204" pitchFamily="18" charset="0"/>
              </a:rPr>
              <a:t>;</a:t>
            </a:r>
          </a:p>
          <a:p>
            <a:pPr algn="just"/>
            <a:endParaRPr lang="pt-BR" sz="1600" dirty="0">
              <a:latin typeface="Cambria" panose="02040503050406030204" pitchFamily="18" charset="0"/>
              <a:ea typeface="Cambria" panose="02040503050406030204" pitchFamily="18" charset="0"/>
              <a:cs typeface="Cambria" panose="02040503050406030204" pitchFamily="18" charset="0"/>
            </a:endParaRPr>
          </a:p>
          <a:p>
            <a:pPr algn="just"/>
            <a:r>
              <a:rPr lang="pt-PT" sz="1600" b="1" dirty="0">
                <a:latin typeface="Calibri" panose="020F0502020204030204" pitchFamily="34" charset="0"/>
                <a:ea typeface="Cambria" panose="02040503050406030204" pitchFamily="18" charset="0"/>
                <a:cs typeface="Cambria" panose="02040503050406030204" pitchFamily="18" charset="0"/>
              </a:rPr>
              <a:t>V - Permanecer em licença para tratamento de saúde, por prazo igual ou superior a 90 (noventa) dias, salvo se apresentar laudo médico que comprove doença que exija tratamento contínuo, passível de análise pela perícia médica do município e comissão especial de progressão de nível; (Redação dada pela Lei Complementar nº </a:t>
            </a:r>
            <a:r>
              <a:rPr lang="pt-PT" sz="1600" b="1" u="sng" dirty="0">
                <a:solidFill>
                  <a:srgbClr val="0000FF"/>
                </a:solidFill>
                <a:latin typeface="Calibri" panose="020F0502020204030204" pitchFamily="34" charset="0"/>
                <a:ea typeface="Cambria" panose="02040503050406030204" pitchFamily="18" charset="0"/>
                <a:cs typeface="Cambria" panose="02040503050406030204" pitchFamily="18" charset="0"/>
                <a:hlinkClick r:id="rId6"/>
              </a:rPr>
              <a:t>116</a:t>
            </a:r>
            <a:r>
              <a:rPr lang="pt-PT" sz="1600" b="1" dirty="0">
                <a:latin typeface="Calibri" panose="020F0502020204030204" pitchFamily="34" charset="0"/>
                <a:ea typeface="Cambria" panose="02040503050406030204" pitchFamily="18" charset="0"/>
                <a:cs typeface="Cambria" panose="02040503050406030204" pitchFamily="18" charset="0"/>
              </a:rPr>
              <a:t>/2010</a:t>
            </a:r>
            <a:r>
              <a:rPr lang="pt-PT" sz="1600" b="1" dirty="0" smtClean="0">
                <a:latin typeface="Calibri" panose="020F0502020204030204" pitchFamily="34" charset="0"/>
                <a:ea typeface="Cambria" panose="02040503050406030204" pitchFamily="18" charset="0"/>
                <a:cs typeface="Cambria" panose="02040503050406030204" pitchFamily="18" charset="0"/>
              </a:rPr>
              <a:t>);</a:t>
            </a:r>
          </a:p>
          <a:p>
            <a:pPr algn="just"/>
            <a:endParaRPr lang="pt-BR" sz="1600" dirty="0">
              <a:latin typeface="Cambria" panose="02040503050406030204" pitchFamily="18" charset="0"/>
              <a:ea typeface="Cambria" panose="02040503050406030204" pitchFamily="18" charset="0"/>
              <a:cs typeface="Cambria" panose="02040503050406030204" pitchFamily="18" charset="0"/>
            </a:endParaRPr>
          </a:p>
          <a:p>
            <a:pPr algn="just"/>
            <a:r>
              <a:rPr lang="pt-PT" sz="1600" dirty="0">
                <a:latin typeface="Calibri" panose="020F0502020204030204" pitchFamily="34" charset="0"/>
                <a:ea typeface="Cambria" panose="02040503050406030204" pitchFamily="18" charset="0"/>
                <a:cs typeface="Cambria" panose="02040503050406030204" pitchFamily="18" charset="0"/>
              </a:rPr>
              <a:t>VIII - afastar-se para concorrer a cargo eletivo sujeito à legislação eleitoral, por prazo igual ou superior a 90 (noventa) dias</a:t>
            </a:r>
            <a:r>
              <a:rPr lang="pt-PT" sz="1600" dirty="0" smtClean="0">
                <a:latin typeface="Calibri" panose="020F0502020204030204" pitchFamily="34" charset="0"/>
                <a:ea typeface="Cambria" panose="02040503050406030204" pitchFamily="18" charset="0"/>
                <a:cs typeface="Cambria" panose="02040503050406030204" pitchFamily="18" charset="0"/>
              </a:rPr>
              <a:t>;</a:t>
            </a:r>
          </a:p>
          <a:p>
            <a:pPr algn="just"/>
            <a:endParaRPr lang="pt-BR" sz="1600" dirty="0">
              <a:latin typeface="Cambria" panose="02040503050406030204" pitchFamily="18" charset="0"/>
              <a:ea typeface="Cambria" panose="02040503050406030204" pitchFamily="18" charset="0"/>
              <a:cs typeface="Cambria" panose="02040503050406030204" pitchFamily="18" charset="0"/>
            </a:endParaRPr>
          </a:p>
          <a:p>
            <a:pPr algn="just"/>
            <a:r>
              <a:rPr lang="pt-PT" sz="1600" b="1" dirty="0">
                <a:latin typeface="Calibri" panose="020F0502020204030204" pitchFamily="34" charset="0"/>
                <a:ea typeface="Cambria" panose="02040503050406030204" pitchFamily="18" charset="0"/>
                <a:cs typeface="Cambria" panose="02040503050406030204" pitchFamily="18" charset="0"/>
              </a:rPr>
              <a:t>XI - estiver em Estágio Probatório; (Redação dada pela Lei Complementar nº </a:t>
            </a:r>
            <a:r>
              <a:rPr lang="pt-PT" sz="1600" b="1" u="sng" dirty="0">
                <a:solidFill>
                  <a:srgbClr val="0000FF"/>
                </a:solidFill>
                <a:latin typeface="Calibri" panose="020F0502020204030204" pitchFamily="34" charset="0"/>
                <a:ea typeface="Cambria" panose="02040503050406030204" pitchFamily="18" charset="0"/>
                <a:cs typeface="Cambria" panose="02040503050406030204" pitchFamily="18" charset="0"/>
                <a:hlinkClick r:id="rId6"/>
              </a:rPr>
              <a:t>116</a:t>
            </a:r>
            <a:r>
              <a:rPr lang="pt-PT" sz="1600" b="1" dirty="0">
                <a:latin typeface="Calibri" panose="020F0502020204030204" pitchFamily="34" charset="0"/>
                <a:ea typeface="Cambria" panose="02040503050406030204" pitchFamily="18" charset="0"/>
                <a:cs typeface="Cambria" panose="02040503050406030204" pitchFamily="18" charset="0"/>
              </a:rPr>
              <a:t>/2010</a:t>
            </a:r>
            <a:r>
              <a:rPr lang="pt-PT" sz="1600" b="1" dirty="0" smtClean="0">
                <a:latin typeface="Calibri" panose="020F0502020204030204" pitchFamily="34" charset="0"/>
                <a:ea typeface="Cambria" panose="02040503050406030204" pitchFamily="18" charset="0"/>
                <a:cs typeface="Cambria" panose="02040503050406030204" pitchFamily="18" charset="0"/>
              </a:rPr>
              <a:t>);</a:t>
            </a:r>
          </a:p>
          <a:p>
            <a:pPr algn="just"/>
            <a:endParaRPr lang="pt-BR" sz="1600" dirty="0" smtClean="0">
              <a:latin typeface="Cambria" panose="02040503050406030204" pitchFamily="18" charset="0"/>
              <a:ea typeface="Cambria" panose="02040503050406030204" pitchFamily="18" charset="0"/>
              <a:cs typeface="Cambria" panose="02040503050406030204" pitchFamily="18" charset="0"/>
            </a:endParaRPr>
          </a:p>
          <a:p>
            <a:pPr algn="just"/>
            <a:r>
              <a:rPr lang="pt-PT" sz="1600" b="1" dirty="0" smtClean="0">
                <a:latin typeface="Calibri" panose="020F0502020204030204" pitchFamily="34" charset="0"/>
                <a:ea typeface="Cambria" panose="02040503050406030204" pitchFamily="18" charset="0"/>
                <a:cs typeface="Cambria" panose="02040503050406030204" pitchFamily="18" charset="0"/>
              </a:rPr>
              <a:t>XII </a:t>
            </a:r>
            <a:r>
              <a:rPr lang="pt-PT" sz="1600" b="1" dirty="0">
                <a:latin typeface="Calibri" panose="020F0502020204030204" pitchFamily="34" charset="0"/>
                <a:ea typeface="Cambria" panose="02040503050406030204" pitchFamily="18" charset="0"/>
                <a:cs typeface="Cambria" panose="02040503050406030204" pitchFamily="18" charset="0"/>
              </a:rPr>
              <a:t>- estiver em licença para tratar de interesses particulares por período igual ou superior a 90 dias. (Redação acrescida pela Lei Complementar nº </a:t>
            </a:r>
            <a:r>
              <a:rPr lang="pt-PT" sz="1600" b="1" u="sng" dirty="0">
                <a:solidFill>
                  <a:srgbClr val="0000FF"/>
                </a:solidFill>
                <a:latin typeface="Calibri" panose="020F0502020204030204" pitchFamily="34" charset="0"/>
                <a:ea typeface="Cambria" panose="02040503050406030204" pitchFamily="18" charset="0"/>
                <a:cs typeface="Cambria" panose="02040503050406030204" pitchFamily="18" charset="0"/>
                <a:hlinkClick r:id="rId6"/>
              </a:rPr>
              <a:t>116</a:t>
            </a:r>
            <a:r>
              <a:rPr lang="pt-PT" sz="1600" b="1" dirty="0">
                <a:latin typeface="Calibri" panose="020F0502020204030204" pitchFamily="34" charset="0"/>
                <a:ea typeface="Cambria" panose="02040503050406030204" pitchFamily="18" charset="0"/>
                <a:cs typeface="Cambria" panose="02040503050406030204" pitchFamily="18" charset="0"/>
              </a:rPr>
              <a:t>/2010)</a:t>
            </a:r>
            <a:endParaRPr lang="pt-BR" sz="1600" dirty="0">
              <a:effectLst/>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2673435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4" name="Google Shape;94;p14" descr="data:image/jpeg;base64,/9j/4AAQSkZJRgABAQAAAQABAAD/2wCEAAkGBxQTEhQUExQWFBQWGRoYGRYYGBgYFxUbGxQXGRYXHxcYHCggHRslHBoXITEiJikrLi4uFyAzODQsNygtLisBCgoKDg0OGhAQGy8mICY0LDAsLy0sLywsNCw0LywsNC0vLC8sNDQsLDAvLCwsNCwsLCwsLDQsLCwsLywsLCwsLP/AABEIAGMAgwMBEQACEQEDEQH/xAAbAAABBQEBAAAAAAAAAAAAAAADAAECBAUGB//EADcQAAEDAgQEAwYEBgMAAAAAAAEAAhEDIQQSMUEFIlFhcYGREzJCobHRBiPB8AcUUqKy4RVTcv/EABoBAAIDAQEAAAAAAAAAAAAAAAIDAAEEBQb/xAAzEQABAwIEAgoCAQQDAAAAAAABAAIRAyEEEjFBUXEFEyJhgZGhseHwwdEjFDJS8RUzU//aAAwDAQACEQMRAD8A7VeDXo0lIUUgEQCimGIg1DKkKaPIqzJ/Zq8irMlkVZFMyY01RYrzKBYhLVcqOVDlVylCkK00KoUTKlElFElFElFElSiStRSARBRFY1Na1AStXB8Ic67uUf3H7Lq4fo177vsPX4WKri2ts259FdPDqZfGWA1o0tJJOvkPmtpwVF1XLEAAad/+lnGIqBkzqVN/CaZFpHcH7pjujqBECRyKEYqoNbqpVw0wA1pElo2IIBAk7g6rG+hIADQRJA4iLX4jdPbUi89/32RKvBRHK4zbXTvsmv6Lbl7DjPegbjDPaFlnY7CGmQDzZtI1Om3mubisM7DkA3nSFro1hUBItCqkBZYbqnSVEgdUBDeKsSoOahLUQKGQgIRJkKiSiiSiiSpRIIlEVjUxoQkrQ4aPzG8pdEmB/tdDBj+ZsCYustc9g3hboxLv+t/9v3XeFd//AJn0/a5vVt/yHr+lXw+IBcXuBbNmzpEDcW1lZ6NZpcarwROk6RbfTVNfTIbkbfjzVt+JaIjmkSMt5Wp1dgiLzpF0gUzvbmoUcPLTnuXXPY7RGmyGnRlh6y5NzzROqQ7s7JsLWu5pJMExO4tvvBQ0aozGmTvaeH5hXUZYOA5psZSBfSJ2cf8AEqsRTDqtInYn2V0nEMeO5HeWtBJsJ2G58N09xZTaSbftKAc4wgYKnZwjl0BIgkbg+aThmWIi20i8JlV1xx3hY3FcI2m4BpmROXp/pcXHYdlF4DDrtw+F0MNVc9suCzHhcxwWsFDKBEkqUSUUSVKKQCMKirFNv7+q0MCW4rqMBhgxotBIE9SV6jC0BSpi191xq1QvceGyslaUpAwJ/Lb2AHmNQkYX/pbyTK395QagFN+ZonPYtGsjcfqlOAo1M7ROaxG/MflGDnblO26KcWLBoJcZtpERMzpqEw4ltg25M20048NUPVG5Oih/KywgwCSSNw09kP8AT5qZa6JMkdxV9bDgRy5qNSpmYx/Qg26EwULn56bKveNPJEG5XOYi494DHSYMGL3kaR5wmYpzRScCdrIKIJeITfma8oj4bmfOLKfzm9uXHx28lP49L8/hZfFqZc6S1oLQCYMkgkj5LlY9jnuzEAEAE3kxp6LZhnBogHX3WTVC5LwtzSgFIKYmVKJKKJKKItMJrQhKuUKZ5XZSWAyTtbxWykx1qmUloN1ne4XbNyuoqVABJNl6hz2tGY6LjhpJgILqxcQGEaSSZIjYeJv6JJql7gKcaTP3imBgaJehNc9gAIbc+9NrncapQdVpNDSBc6za/FGQx5mfBGw2FazTU6n6+CdRw7KWmu5S6lUv5IGJw4LyLc7DfuIg+UpNai11XL/kD5jQ+qZTqEMngUWniYs/lI32d3B/RMbXy9mrY+h5H8aoTTm7L+6BTo5y4SQyZ0iSZm56GCkNpdaXNk5ddIuZ9kwvyAGL85Ra+ClpAPMY5nX3ny8k2phQ5hANzub/AHwQNrQ4E6cAouqVBDOUkgw47946oS+s0inaTofhWG0z2tuChVwTnSHOsBDTvrN/khfhalSQ920A7+KttZrYLRz+FgVmEEgiDuOi8/UaQYIuumwg3CrOCzEJwUECtJRRJUoj0wtDAgcum4QSaQB0EgdwvTdHkuoAO7x4Lj4kRUspHDtFRkCLOPpEHyn5ojRY2szKOP4VdY4sMngonDim5rh/5udJI08L27qjRbRe17eVzx+6KxUNRpaeaLjHAjIDzOt4DcpmIcHDqhqfbigpAg59grIWlKVKo4ioXfC0BpHqSfKyxPc4VjU2AAPvPhZaGgGmG7m49lZcWusYM7LUSx/ZMFJGZt0PC6uAktBgTe+/lp80qhOZwGg0n18EdTQHdNWxBuGNJIgTsCftqqqVnSW0xJ47T8alRtMWLigUsNUklzoMQCIvdxG2lwkMw9cklzrxE24n0TXVKcCB9srNOveHDKfVp8CtTapnK8QfTzSSy0tMj1WRxjK54LbyIPQx0K4/SGR9QOZ48LcPsLdhczWwVlPYuU5q2hyHkO2qXkJMBFmCg4ICIRSoyqhRWqS0sS3LouG12tptDjB1vbUmF6LB1mMota4xzXKrsc55ICJjakZXNEuvBEQex7FMxLyMrmCTtw5eKCi2ZDtN1NuEBu/mJ9B2ARjDh16lz6eSE1SLMsEChUyF0glsxn1IgDXt3SaTzRLpktnXU6b93f5pj29ZEa8P0jMmpeYZsBq7vPRNbmrdqYbtGp75/SAxTtF0enTAEDT6p7GNaIalucSZKpYwNYaeRrc2aANLGxlY8RlpFnVtGafsrRSl4dmJiEmYkte4ZeYgcoNib3noRF+yptYsquaW3MW7+Pl7KGmHMBmw9lbw9PK2DrcnxJWykwsbB13SHuzGQipiBVuIsBpmdrrNjGg0TO106gSHiEPE8PDyDJbAiBGm2qXWwTapBBi0ImYgskRKrVeEsgnOQBqTlgJLuimHRx9EwYx3ALhfxhxk0XGhSLSS053/ABAEkACLA5d+66HRfRjKY6x47UmOSlWsX22S4Vj3Ow1Jz3FzpeC462LYE72j1K5nT9ICs3KIstGEdAIVr+YHVefyLZmWo3Q+CMaFUdV0GBayowkZtMvN20jwK9DhRSr0yWzpF/xyXLrF9N0GONkfBsYQDADhqOh3tstGHbTIBA7Q17ilVS4GJtsra1JKr4USHHZzjHcafdIodoOOxJTaliBuAhYjChrSWgmL5ZOX0CVVw7GMJaO+JMeSNlUucAT47pYbAtDRMHwkCDcb/NSjhKbWifSR95qVK7if2jOwrcpA1O+p7XKacOzKWjffUpYqukFDYM4kmHtJEjYi2+x6IGjrm5jZwm4+6HgiP8ZjYpmYslrYEudMXtbfsFTcQ5zBAuZjhzVmkA4ybBGwryQc0EgkSLAxvCbRc4tObUGEFQAGyq4mXOJvDC229nAkx4fRZa01HE7Nj3kmOSczsgDjPsi8RxzKdJz3vDWx7xMaiy6NPtxlus0HReFOxlSHNzvyuMubmMOPUjcrsZRrCatjgX4ebVph1R5pZqjWUyWmHzMxbmOg1Wavim0nAHf3VXOittwbsNTq0qrmsObOwZmlxtlgsB5ZEGey5fSzqVVgvcbJ1AkOkILcTbVeYLVvldrgi3MC8w0X0nQjXsgwxpioDUMAePmiqh2Uhoutb/mBIDafLvoD5Bdb/kwHAMZ2Vi/pLdp10bC13vLnsaADA5j02geKfQq1KrnVKbbGNTw5JdRjGANcfJSz1Xhw5RIgi4LD172Vh2IqtIsNt5H79EMUmEG/Hmie3c0hpZt8JmAOx8Qmdc+mQwt8uHJDka4FwPmg1cWXSAfZRYZm6ne+kJT8S55IBybXG6Y2kG3Izcir9JgDQBoBC3saGtDRoFmcSSSULHPIYYmbAR1JtqlYlzm0zl1tCOiAXX0Q8OWscQXy5xBjoY6gfuEukWU3lpdJd7x3In5ntkCwUq5ZTBcA0E2GgmSiqmnQBeAAdOCpmeocpJhJjwwNaOYkTbfq6fEqNcKbWsbc93uoQXkuNh9siUKZlznRJiw0AAsPqjpMcCXP1MacPsoXuEAN2XnX8TnlnsqYs1xe7sYygT4SVs6NoBheQIvbkjc/NF1wS6qpddxKlUpYWjTpNdUa38/2zT7hIBy8pOhnWFwOkHOc7+3TdFTiSuew9IuMm5Jkn9Vw6jlraFrNwhhZM4T8q61rliBWiEZj05r0stW3wKuOZu85h6AFdvouqO0zfVc/GMNneCuYjDFzjBgOyyZuMpOnyWyrQc95gwDEne06JDKga0TqJ5XUcPSAqu65Rc6uk6+URZDSphuIdxjfU9/hore4mkOfkrhC2m9is6rUmOp8obmbtBAInYrKxr6IytEjbZOcWvuTBQ6eeq0Zg1oOsTJvp2QM62uwZ4A34/CI5KbuzJKJVo5cpY0cvwi0zqfFMfSyZXU26bc/yha/NIcdUCpiGtfNT3iIDRfK3r5rO+u2nUzVdeAvA+UxtMvZDNPKSq78bTaS6nmnpHK6/fTfRZ3YqixxdRmeVj56eCaKL3AB8flaeGxLXiWnxG4XToV2VhLT+1kqU3MMFcL/ABM4e+plqNILaTTmb0kiTOmgFtVuwtdgfk3KjQQJXnlGg585Wl0AuMCYA1PkukSBqrV6u72LRSbZ7xmqneD7tPwi56k9l5/pPFFzsjTYJ1Ns3V/hVHRebrOW6mFuigFklPhXkpGpAogVRVihXLSCDBGifSquY4OabhKewOEFaDOL1JkkEf06D7roN6SrZsxIPdssxwjIgeaIeKnPmyjSAC7Trtvb0TD0iesz5doF/jdD/SjLln0VtnGWbtcPQrW3pOmdQQkHBu2IVyhiGvHKfuPJbKVenVEtP7SH03MNwh0BkdkmW5ZHURqPmEumOqd1cy2Ld0a/hE/ttzb7rPx3FZswwP6t1z8T0hmEUjHetVLCxd6yn1bkkknvquU6oSZJWwMUPaIOsR5U7axFwSD2MKxVIMgwqLAbFc/+JOFmu5jhUawNblymbHMTNhvPyXo+i+lMPQoCm+xusNai8vJCLw7jhw9MMe+k4MHLlpuDvCdL6X6rVUx+GddpMrOaDuC4yixz3lzrkmSep3XEqVJuVra1dTwuhAC5tVy1MC1wFnlNREKtJWopAqwVFIPRByGE4qK86rKpCoiD1WVS9oizqsqkyuWmWmD1CJtUsMtMFUWB1ihOelFyMBQLkBcihRlDKtKVcqIGIbKJrkJCw8XgJK0tqQlFiWE4dBVOqyoGLaw9KFmcZTgEeEEq06iiSitJWqSUUTqKJFRRPKtUlKkq0lRUUVFElStJRRRKtUhuaEQVJNaFCoihCrTqlF//2Q=="/>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5" name="Google Shape;95;p14" descr="data:image/jpeg;base64,/9j/4AAQSkZJRgABAQAAAQABAAD/2wCEAAkGBxQTEhQUExQWFBQWGRoYGRYYGBgYFxUbGxQXGRYXHxcYHCggHRslHBoXITEiJikrLi4uFyAzODQsNygtLisBCgoKDg0OGhAQGy8mICY0LDAsLy0sLywsNCw0LywsNC0vLC8sNDQsLDAvLCwsNCwsLCwsLDQsLCwsLywsLCwsLP/AABEIAGMAgwMBEQACEQEDEQH/xAAbAAABBQEBAAAAAAAAAAAAAAADAAECBAUGB//EADcQAAEDAgQEAwYEBgMAAAAAAAEAAhEDIQQSMUEFIlFhcYGREzJCobHRBiPB8AcUUqKy4RVTcv/EABoBAAIDAQEAAAAAAAAAAAAAAAIDAAEEBQb/xAAzEQABAwIEAgoCAQQDAAAAAAABAAIRAyEEEjFBUXEFEyJhgZGhseHwwdEjFDJS8RUzU//aAAwDAQACEQMRAD8A7VeDXo0lIUUgEQCimGIg1DKkKaPIqzJ/Zq8irMlkVZFMyY01RYrzKBYhLVcqOVDlVylCkK00KoUTKlElFElFElFElSiStRSARBRFY1Na1AStXB8Ic67uUf3H7Lq4fo177vsPX4WKri2ts259FdPDqZfGWA1o0tJJOvkPmtpwVF1XLEAAad/+lnGIqBkzqVN/CaZFpHcH7pjujqBECRyKEYqoNbqpVw0wA1pElo2IIBAk7g6rG+hIADQRJA4iLX4jdPbUi89/32RKvBRHK4zbXTvsmv6Lbl7DjPegbjDPaFlnY7CGmQDzZtI1Om3mubisM7DkA3nSFro1hUBItCqkBZYbqnSVEgdUBDeKsSoOahLUQKGQgIRJkKiSiiSiiSpRIIlEVjUxoQkrQ4aPzG8pdEmB/tdDBj+ZsCYustc9g3hboxLv+t/9v3XeFd//AJn0/a5vVt/yHr+lXw+IBcXuBbNmzpEDcW1lZ6NZpcarwROk6RbfTVNfTIbkbfjzVt+JaIjmkSMt5Wp1dgiLzpF0gUzvbmoUcPLTnuXXPY7RGmyGnRlh6y5NzzROqQ7s7JsLWu5pJMExO4tvvBQ0aozGmTvaeH5hXUZYOA5psZSBfSJ2cf8AEqsRTDqtInYn2V0nEMeO5HeWtBJsJ2G58N09xZTaSbftKAc4wgYKnZwjl0BIgkbg+aThmWIi20i8JlV1xx3hY3FcI2m4BpmROXp/pcXHYdlF4DDrtw+F0MNVc9suCzHhcxwWsFDKBEkqUSUUSVKKQCMKirFNv7+q0MCW4rqMBhgxotBIE9SV6jC0BSpi191xq1QvceGyslaUpAwJ/Lb2AHmNQkYX/pbyTK395QagFN+ZonPYtGsjcfqlOAo1M7ROaxG/MflGDnblO26KcWLBoJcZtpERMzpqEw4ltg25M20048NUPVG5Oih/KywgwCSSNw09kP8AT5qZa6JMkdxV9bDgRy5qNSpmYx/Qg26EwULn56bKveNPJEG5XOYi494DHSYMGL3kaR5wmYpzRScCdrIKIJeITfma8oj4bmfOLKfzm9uXHx28lP49L8/hZfFqZc6S1oLQCYMkgkj5LlY9jnuzEAEAE3kxp6LZhnBogHX3WTVC5LwtzSgFIKYmVKJKKJKKItMJrQhKuUKZ5XZSWAyTtbxWykx1qmUloN1ne4XbNyuoqVABJNl6hz2tGY6LjhpJgILqxcQGEaSSZIjYeJv6JJql7gKcaTP3imBgaJehNc9gAIbc+9NrncapQdVpNDSBc6za/FGQx5mfBGw2FazTU6n6+CdRw7KWmu5S6lUv5IGJw4LyLc7DfuIg+UpNai11XL/kD5jQ+qZTqEMngUWniYs/lI32d3B/RMbXy9mrY+h5H8aoTTm7L+6BTo5y4SQyZ0iSZm56GCkNpdaXNk5ddIuZ9kwvyAGL85Ra+ClpAPMY5nX3ny8k2phQ5hANzub/AHwQNrQ4E6cAouqVBDOUkgw47946oS+s0inaTofhWG0z2tuChVwTnSHOsBDTvrN/khfhalSQ920A7+KttZrYLRz+FgVmEEgiDuOi8/UaQYIuumwg3CrOCzEJwUECtJRRJUoj0wtDAgcum4QSaQB0EgdwvTdHkuoAO7x4Lj4kRUspHDtFRkCLOPpEHyn5ojRY2szKOP4VdY4sMngonDim5rh/5udJI08L27qjRbRe17eVzx+6KxUNRpaeaLjHAjIDzOt4DcpmIcHDqhqfbigpAg59grIWlKVKo4ioXfC0BpHqSfKyxPc4VjU2AAPvPhZaGgGmG7m49lZcWusYM7LUSx/ZMFJGZt0PC6uAktBgTe+/lp80qhOZwGg0n18EdTQHdNWxBuGNJIgTsCftqqqVnSW0xJ47T8alRtMWLigUsNUklzoMQCIvdxG2lwkMw9cklzrxE24n0TXVKcCB9srNOveHDKfVp8CtTapnK8QfTzSSy0tMj1WRxjK54LbyIPQx0K4/SGR9QOZ48LcPsLdhczWwVlPYuU5q2hyHkO2qXkJMBFmCg4ICIRSoyqhRWqS0sS3LouG12tptDjB1vbUmF6LB1mMota4xzXKrsc55ICJjakZXNEuvBEQex7FMxLyMrmCTtw5eKCi2ZDtN1NuEBu/mJ9B2ARjDh16lz6eSE1SLMsEChUyF0glsxn1IgDXt3SaTzRLpktnXU6b93f5pj29ZEa8P0jMmpeYZsBq7vPRNbmrdqYbtGp75/SAxTtF0enTAEDT6p7GNaIalucSZKpYwNYaeRrc2aANLGxlY8RlpFnVtGafsrRSl4dmJiEmYkte4ZeYgcoNib3noRF+yptYsquaW3MW7+Pl7KGmHMBmw9lbw9PK2DrcnxJWykwsbB13SHuzGQipiBVuIsBpmdrrNjGg0TO106gSHiEPE8PDyDJbAiBGm2qXWwTapBBi0ImYgskRKrVeEsgnOQBqTlgJLuimHRx9EwYx3ALhfxhxk0XGhSLSS053/ABAEkACLA5d+66HRfRjKY6x47UmOSlWsX22S4Vj3Ow1Jz3FzpeC462LYE72j1K5nT9ICs3KIstGEdAIVr+YHVefyLZmWo3Q+CMaFUdV0GBayowkZtMvN20jwK9DhRSr0yWzpF/xyXLrF9N0GONkfBsYQDADhqOh3tstGHbTIBA7Q17ilVS4GJtsra1JKr4USHHZzjHcafdIodoOOxJTaliBuAhYjChrSWgmL5ZOX0CVVw7GMJaO+JMeSNlUucAT47pYbAtDRMHwkCDcb/NSjhKbWifSR95qVK7if2jOwrcpA1O+p7XKacOzKWjffUpYqukFDYM4kmHtJEjYi2+x6IGjrm5jZwm4+6HgiP8ZjYpmYslrYEudMXtbfsFTcQ5zBAuZjhzVmkA4ybBGwryQc0EgkSLAxvCbRc4tObUGEFQAGyq4mXOJvDC229nAkx4fRZa01HE7Nj3kmOSczsgDjPsi8RxzKdJz3vDWx7xMaiy6NPtxlus0HReFOxlSHNzvyuMubmMOPUjcrsZRrCatjgX4ebVph1R5pZqjWUyWmHzMxbmOg1Wavim0nAHf3VXOittwbsNTq0qrmsObOwZmlxtlgsB5ZEGey5fSzqVVgvcbJ1AkOkILcTbVeYLVvldrgi3MC8w0X0nQjXsgwxpioDUMAePmiqh2Uhoutb/mBIDafLvoD5Bdb/kwHAMZ2Vi/pLdp10bC13vLnsaADA5j02geKfQq1KrnVKbbGNTw5JdRjGANcfJSz1Xhw5RIgi4LD172Vh2IqtIsNt5H79EMUmEG/Hmie3c0hpZt8JmAOx8Qmdc+mQwt8uHJDka4FwPmg1cWXSAfZRYZm6ne+kJT8S55IBybXG6Y2kG3Izcir9JgDQBoBC3saGtDRoFmcSSSULHPIYYmbAR1JtqlYlzm0zl1tCOiAXX0Q8OWscQXy5xBjoY6gfuEukWU3lpdJd7x3In5ntkCwUq5ZTBcA0E2GgmSiqmnQBeAAdOCpmeocpJhJjwwNaOYkTbfq6fEqNcKbWsbc93uoQXkuNh9siUKZlznRJiw0AAsPqjpMcCXP1MacPsoXuEAN2XnX8TnlnsqYs1xe7sYygT4SVs6NoBheQIvbkjc/NF1wS6qpddxKlUpYWjTpNdUa38/2zT7hIBy8pOhnWFwOkHOc7+3TdFTiSuew9IuMm5Jkn9Vw6jlraFrNwhhZM4T8q61rliBWiEZj05r0stW3wKuOZu85h6AFdvouqO0zfVc/GMNneCuYjDFzjBgOyyZuMpOnyWyrQc95gwDEne06JDKga0TqJ5XUcPSAqu65Rc6uk6+URZDSphuIdxjfU9/hore4mkOfkrhC2m9is6rUmOp8obmbtBAInYrKxr6IytEjbZOcWvuTBQ6eeq0Zg1oOsTJvp2QM62uwZ4A34/CI5KbuzJKJVo5cpY0cvwi0zqfFMfSyZXU26bc/yha/NIcdUCpiGtfNT3iIDRfK3r5rO+u2nUzVdeAvA+UxtMvZDNPKSq78bTaS6nmnpHK6/fTfRZ3YqixxdRmeVj56eCaKL3AB8flaeGxLXiWnxG4XToV2VhLT+1kqU3MMFcL/ABM4e+plqNILaTTmb0kiTOmgFtVuwtdgfk3KjQQJXnlGg585Wl0AuMCYA1PkukSBqrV6u72LRSbZ7xmqneD7tPwi56k9l5/pPFFzsjTYJ1Ns3V/hVHRebrOW6mFuigFklPhXkpGpAogVRVihXLSCDBGifSquY4OabhKewOEFaDOL1JkkEf06D7roN6SrZsxIPdssxwjIgeaIeKnPmyjSAC7Trtvb0TD0iesz5doF/jdD/SjLln0VtnGWbtcPQrW3pOmdQQkHBu2IVyhiGvHKfuPJbKVenVEtP7SH03MNwh0BkdkmW5ZHURqPmEumOqd1cy2Ld0a/hE/ttzb7rPx3FZswwP6t1z8T0hmEUjHetVLCxd6yn1bkkknvquU6oSZJWwMUPaIOsR5U7axFwSD2MKxVIMgwqLAbFc/+JOFmu5jhUawNblymbHMTNhvPyXo+i+lMPQoCm+xusNai8vJCLw7jhw9MMe+k4MHLlpuDvCdL6X6rVUx+GddpMrOaDuC4yixz3lzrkmSep3XEqVJuVra1dTwuhAC5tVy1MC1wFnlNREKtJWopAqwVFIPRByGE4qK86rKpCoiD1WVS9oizqsqkyuWmWmD1CJtUsMtMFUWB1ihOelFyMBQLkBcihRlDKtKVcqIGIbKJrkJCw8XgJK0tqQlFiWE4dBVOqyoGLaw9KFmcZTgEeEEq06iiSitJWqSUUTqKJFRRPKtUlKkq0lRUUVFElStJRRRKtUhuaEQVJNaFCoihCrTqlF//2Q=="/>
          <p:cNvSpPr txBox="1"/>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6" name="Google Shape;96;p14"/>
          <p:cNvSpPr txBox="1"/>
          <p:nvPr/>
        </p:nvSpPr>
        <p:spPr>
          <a:xfrm>
            <a:off x="2071687" y="0"/>
            <a:ext cx="7072312" cy="1384300"/>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chemeClr val="dk1"/>
              </a:buClr>
              <a:buSzPts val="2800"/>
              <a:buFont typeface="Arial"/>
              <a:buNone/>
            </a:pPr>
            <a:endParaRPr sz="2800" b="0" i="0" u="sng" dirty="0">
              <a:solidFill>
                <a:srgbClr val="943634"/>
              </a:solidFill>
              <a:latin typeface="Arial"/>
              <a:ea typeface="Arial"/>
              <a:cs typeface="Arial"/>
              <a:sym typeface="Arial"/>
            </a:endParaRPr>
          </a:p>
          <a:p>
            <a:pPr marL="0" marR="0" lvl="0" indent="0" algn="ctr" rtl="0">
              <a:lnSpc>
                <a:spcPct val="150000"/>
              </a:lnSpc>
              <a:spcBef>
                <a:spcPts val="0"/>
              </a:spcBef>
              <a:spcAft>
                <a:spcPts val="0"/>
              </a:spcAft>
              <a:buClr>
                <a:srgbClr val="943634"/>
              </a:buClr>
              <a:buSzPts val="2800"/>
              <a:buFont typeface="Arial"/>
              <a:buNone/>
            </a:pPr>
            <a:r>
              <a:rPr lang="en-US" sz="2800" b="0" i="0" u="sng" dirty="0">
                <a:solidFill>
                  <a:srgbClr val="943634"/>
                </a:solidFill>
                <a:latin typeface="Arial"/>
                <a:ea typeface="Arial"/>
                <a:cs typeface="Arial"/>
                <a:sym typeface="Arial"/>
              </a:rPr>
              <a:t> </a:t>
            </a:r>
            <a:endParaRPr dirty="0"/>
          </a:p>
        </p:txBody>
      </p:sp>
      <p:sp>
        <p:nvSpPr>
          <p:cNvPr id="97" name="Google Shape;97;p14"/>
          <p:cNvSpPr/>
          <p:nvPr/>
        </p:nvSpPr>
        <p:spPr>
          <a:xfrm>
            <a:off x="1919287" y="156902"/>
            <a:ext cx="6784942" cy="580077"/>
          </a:xfrm>
          <a:prstGeom prst="roundRect">
            <a:avLst>
              <a:gd name="adj" fmla="val 16667"/>
            </a:avLst>
          </a:prstGeom>
          <a:gradFill>
            <a:gsLst>
              <a:gs pos="0">
                <a:srgbClr val="9EEAFF"/>
              </a:gs>
              <a:gs pos="35000">
                <a:srgbClr val="BBEFFF"/>
              </a:gs>
              <a:gs pos="100000">
                <a:srgbClr val="E4F9FF"/>
              </a:gs>
            </a:gsLst>
            <a:lin ang="16200000" scaled="0"/>
          </a:gradFill>
          <a:ln w="9525" cap="flat" cmpd="sng">
            <a:solidFill>
              <a:srgbClr val="46AAC5"/>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lvl="0" algn="ctr">
              <a:buClr>
                <a:schemeClr val="accent1"/>
              </a:buClr>
              <a:buSzPts val="3200"/>
            </a:pPr>
            <a:endParaRPr lang="pt-BR" sz="2000" b="1" dirty="0" smtClean="0">
              <a:solidFill>
                <a:schemeClr val="bg2">
                  <a:lumMod val="75000"/>
                </a:schemeClr>
              </a:solidFill>
              <a:latin typeface="Tahoma" pitchFamily="34" charset="0"/>
              <a:ea typeface="Tahoma" pitchFamily="34" charset="0"/>
              <a:cs typeface="Tahoma" pitchFamily="34" charset="0"/>
              <a:sym typeface="Open Sans ExtraBold"/>
            </a:endParaRPr>
          </a:p>
          <a:p>
            <a:pPr lvl="0" algn="ctr">
              <a:buClr>
                <a:schemeClr val="accent1"/>
              </a:buClr>
              <a:buSzPts val="3200"/>
            </a:pPr>
            <a:r>
              <a:rPr lang="pt-BR" sz="2000" b="1" dirty="0" smtClean="0">
                <a:solidFill>
                  <a:schemeClr val="bg2">
                    <a:lumMod val="75000"/>
                  </a:schemeClr>
                </a:solidFill>
                <a:latin typeface="Tahoma" pitchFamily="34" charset="0"/>
                <a:ea typeface="Tahoma" pitchFamily="34" charset="0"/>
                <a:cs typeface="Tahoma" pitchFamily="34" charset="0"/>
                <a:sym typeface="Open Sans ExtraBold"/>
              </a:rPr>
              <a:t>EDITAL Nº 16/2020</a:t>
            </a:r>
            <a:endParaRPr lang="pt-BR" dirty="0" smtClean="0"/>
          </a:p>
          <a:p>
            <a:pPr lvl="0" algn="ctr">
              <a:buClr>
                <a:schemeClr val="accent1"/>
              </a:buClr>
              <a:buSzPts val="3200"/>
            </a:pPr>
            <a:endParaRPr lang="pt-BR" sz="2000" b="1" dirty="0" smtClean="0">
              <a:solidFill>
                <a:schemeClr val="bg2">
                  <a:lumMod val="75000"/>
                </a:schemeClr>
              </a:solidFill>
              <a:latin typeface="Tahoma" pitchFamily="34" charset="0"/>
              <a:ea typeface="Tahoma" pitchFamily="34" charset="0"/>
              <a:cs typeface="Tahoma" pitchFamily="34" charset="0"/>
              <a:sym typeface="Open Sans ExtraBold"/>
            </a:endParaRPr>
          </a:p>
        </p:txBody>
      </p:sp>
      <p:sp>
        <p:nvSpPr>
          <p:cNvPr id="98" name="Google Shape;98;p14" descr="Resultado de imagem para decreto"/>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9" name="Google Shape;99;p14" descr="Resultado de imagem para decreto"/>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8" name="Imagem 7"/>
          <p:cNvPicPr>
            <a:picLocks noChangeAspect="1"/>
          </p:cNvPicPr>
          <p:nvPr/>
        </p:nvPicPr>
        <p:blipFill>
          <a:blip r:embed="rId3"/>
          <a:stretch>
            <a:fillRect/>
          </a:stretch>
        </p:blipFill>
        <p:spPr>
          <a:xfrm>
            <a:off x="612775" y="893881"/>
            <a:ext cx="7940076" cy="5758509"/>
          </a:xfrm>
          <a:prstGeom prst="rect">
            <a:avLst/>
          </a:prstGeom>
        </p:spPr>
      </p:pic>
    </p:spTree>
    <p:extLst>
      <p:ext uri="{BB962C8B-B14F-4D97-AF65-F5344CB8AC3E}">
        <p14:creationId xmlns:p14="http://schemas.microsoft.com/office/powerpoint/2010/main" val="346087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4" name="Google Shape;94;p14" descr="data:image/jpeg;base64,/9j/4AAQSkZJRgABAQAAAQABAAD/2wCEAAkGBxQTEhQUExQWFBQWGRoYGRYYGBgYFxUbGxQXGRYXHxcYHCggHRslHBoXITEiJikrLi4uFyAzODQsNygtLisBCgoKDg0OGhAQGy8mICY0LDAsLy0sLywsNCw0LywsNC0vLC8sNDQsLDAvLCwsNCwsLCwsLDQsLCwsLywsLCwsLP/AABEIAGMAgwMBEQACEQEDEQH/xAAbAAABBQEBAAAAAAAAAAAAAAADAAECBAUGB//EADcQAAEDAgQEAwYEBgMAAAAAAAEAAhEDIQQSMUEFIlFhcYGREzJCobHRBiPB8AcUUqKy4RVTcv/EABoBAAIDAQEAAAAAAAAAAAAAAAIDAAEEBQb/xAAzEQABAwIEAgoCAQQDAAAAAAABAAIRAyEEEjFBUXEFEyJhgZGhseHwwdEjFDJS8RUzU//aAAwDAQACEQMRAD8A7VeDXo0lIUUgEQCimGIg1DKkKaPIqzJ/Zq8irMlkVZFMyY01RYrzKBYhLVcqOVDlVylCkK00KoUTKlElFElFElFElSiStRSARBRFY1Na1AStXB8Ic67uUf3H7Lq4fo177vsPX4WKri2ts259FdPDqZfGWA1o0tJJOvkPmtpwVF1XLEAAad/+lnGIqBkzqVN/CaZFpHcH7pjujqBECRyKEYqoNbqpVw0wA1pElo2IIBAk7g6rG+hIADQRJA4iLX4jdPbUi89/32RKvBRHK4zbXTvsmv6Lbl7DjPegbjDPaFlnY7CGmQDzZtI1Om3mubisM7DkA3nSFro1hUBItCqkBZYbqnSVEgdUBDeKsSoOahLUQKGQgIRJkKiSiiSiiSpRIIlEVjUxoQkrQ4aPzG8pdEmB/tdDBj+ZsCYustc9g3hboxLv+t/9v3XeFd//AJn0/a5vVt/yHr+lXw+IBcXuBbNmzpEDcW1lZ6NZpcarwROk6RbfTVNfTIbkbfjzVt+JaIjmkSMt5Wp1dgiLzpF0gUzvbmoUcPLTnuXXPY7RGmyGnRlh6y5NzzROqQ7s7JsLWu5pJMExO4tvvBQ0aozGmTvaeH5hXUZYOA5psZSBfSJ2cf8AEqsRTDqtInYn2V0nEMeO5HeWtBJsJ2G58N09xZTaSbftKAc4wgYKnZwjl0BIgkbg+aThmWIi20i8JlV1xx3hY3FcI2m4BpmROXp/pcXHYdlF4DDrtw+F0MNVc9suCzHhcxwWsFDKBEkqUSUUSVKKQCMKirFNv7+q0MCW4rqMBhgxotBIE9SV6jC0BSpi191xq1QvceGyslaUpAwJ/Lb2AHmNQkYX/pbyTK395QagFN+ZonPYtGsjcfqlOAo1M7ROaxG/MflGDnblO26KcWLBoJcZtpERMzpqEw4ltg25M20048NUPVG5Oih/KywgwCSSNw09kP8AT5qZa6JMkdxV9bDgRy5qNSpmYx/Qg26EwULn56bKveNPJEG5XOYi494DHSYMGL3kaR5wmYpzRScCdrIKIJeITfma8oj4bmfOLKfzm9uXHx28lP49L8/hZfFqZc6S1oLQCYMkgkj5LlY9jnuzEAEAE3kxp6LZhnBogHX3WTVC5LwtzSgFIKYmVKJKKJKKItMJrQhKuUKZ5XZSWAyTtbxWykx1qmUloN1ne4XbNyuoqVABJNl6hz2tGY6LjhpJgILqxcQGEaSSZIjYeJv6JJql7gKcaTP3imBgaJehNc9gAIbc+9NrncapQdVpNDSBc6za/FGQx5mfBGw2FazTU6n6+CdRw7KWmu5S6lUv5IGJw4LyLc7DfuIg+UpNai11XL/kD5jQ+qZTqEMngUWniYs/lI32d3B/RMbXy9mrY+h5H8aoTTm7L+6BTo5y4SQyZ0iSZm56GCkNpdaXNk5ddIuZ9kwvyAGL85Ra+ClpAPMY5nX3ny8k2phQ5hANzub/AHwQNrQ4E6cAouqVBDOUkgw47946oS+s0inaTofhWG0z2tuChVwTnSHOsBDTvrN/khfhalSQ920A7+KttZrYLRz+FgVmEEgiDuOi8/UaQYIuumwg3CrOCzEJwUECtJRRJUoj0wtDAgcum4QSaQB0EgdwvTdHkuoAO7x4Lj4kRUspHDtFRkCLOPpEHyn5ojRY2szKOP4VdY4sMngonDim5rh/5udJI08L27qjRbRe17eVzx+6KxUNRpaeaLjHAjIDzOt4DcpmIcHDqhqfbigpAg59grIWlKVKo4ioXfC0BpHqSfKyxPc4VjU2AAPvPhZaGgGmG7m49lZcWusYM7LUSx/ZMFJGZt0PC6uAktBgTe+/lp80qhOZwGg0n18EdTQHdNWxBuGNJIgTsCftqqqVnSW0xJ47T8alRtMWLigUsNUklzoMQCIvdxG2lwkMw9cklzrxE24n0TXVKcCB9srNOveHDKfVp8CtTapnK8QfTzSSy0tMj1WRxjK54LbyIPQx0K4/SGR9QOZ48LcPsLdhczWwVlPYuU5q2hyHkO2qXkJMBFmCg4ICIRSoyqhRWqS0sS3LouG12tptDjB1vbUmF6LB1mMota4xzXKrsc55ICJjakZXNEuvBEQex7FMxLyMrmCTtw5eKCi2ZDtN1NuEBu/mJ9B2ARjDh16lz6eSE1SLMsEChUyF0glsxn1IgDXt3SaTzRLpktnXU6b93f5pj29ZEa8P0jMmpeYZsBq7vPRNbmrdqYbtGp75/SAxTtF0enTAEDT6p7GNaIalucSZKpYwNYaeRrc2aANLGxlY8RlpFnVtGafsrRSl4dmJiEmYkte4ZeYgcoNib3noRF+yptYsquaW3MW7+Pl7KGmHMBmw9lbw9PK2DrcnxJWykwsbB13SHuzGQipiBVuIsBpmdrrNjGg0TO106gSHiEPE8PDyDJbAiBGm2qXWwTapBBi0ImYgskRKrVeEsgnOQBqTlgJLuimHRx9EwYx3ALhfxhxk0XGhSLSS053/ABAEkACLA5d+66HRfRjKY6x47UmOSlWsX22S4Vj3Ow1Jz3FzpeC462LYE72j1K5nT9ICs3KIstGEdAIVr+YHVefyLZmWo3Q+CMaFUdV0GBayowkZtMvN20jwK9DhRSr0yWzpF/xyXLrF9N0GONkfBsYQDADhqOh3tstGHbTIBA7Q17ilVS4GJtsra1JKr4USHHZzjHcafdIodoOOxJTaliBuAhYjChrSWgmL5ZOX0CVVw7GMJaO+JMeSNlUucAT47pYbAtDRMHwkCDcb/NSjhKbWifSR95qVK7if2jOwrcpA1O+p7XKacOzKWjffUpYqukFDYM4kmHtJEjYi2+x6IGjrm5jZwm4+6HgiP8ZjYpmYslrYEudMXtbfsFTcQ5zBAuZjhzVmkA4ybBGwryQc0EgkSLAxvCbRc4tObUGEFQAGyq4mXOJvDC229nAkx4fRZa01HE7Nj3kmOSczsgDjPsi8RxzKdJz3vDWx7xMaiy6NPtxlus0HReFOxlSHNzvyuMubmMOPUjcrsZRrCatjgX4ebVph1R5pZqjWUyWmHzMxbmOg1Wavim0nAHf3VXOittwbsNTq0qrmsObOwZmlxtlgsB5ZEGey5fSzqVVgvcbJ1AkOkILcTbVeYLVvldrgi3MC8w0X0nQjXsgwxpioDUMAePmiqh2Uhoutb/mBIDafLvoD5Bdb/kwHAMZ2Vi/pLdp10bC13vLnsaADA5j02geKfQq1KrnVKbbGNTw5JdRjGANcfJSz1Xhw5RIgi4LD172Vh2IqtIsNt5H79EMUmEG/Hmie3c0hpZt8JmAOx8Qmdc+mQwt8uHJDka4FwPmg1cWXSAfZRYZm6ne+kJT8S55IBybXG6Y2kG3Izcir9JgDQBoBC3saGtDRoFmcSSSULHPIYYmbAR1JtqlYlzm0zl1tCOiAXX0Q8OWscQXy5xBjoY6gfuEukWU3lpdJd7x3In5ntkCwUq5ZTBcA0E2GgmSiqmnQBeAAdOCpmeocpJhJjwwNaOYkTbfq6fEqNcKbWsbc93uoQXkuNh9siUKZlznRJiw0AAsPqjpMcCXP1MacPsoXuEAN2XnX8TnlnsqYs1xe7sYygT4SVs6NoBheQIvbkjc/NF1wS6qpddxKlUpYWjTpNdUa38/2zT7hIBy8pOhnWFwOkHOc7+3TdFTiSuew9IuMm5Jkn9Vw6jlraFrNwhhZM4T8q61rliBWiEZj05r0stW3wKuOZu85h6AFdvouqO0zfVc/GMNneCuYjDFzjBgOyyZuMpOnyWyrQc95gwDEne06JDKga0TqJ5XUcPSAqu65Rc6uk6+URZDSphuIdxjfU9/hore4mkOfkrhC2m9is6rUmOp8obmbtBAInYrKxr6IytEjbZOcWvuTBQ6eeq0Zg1oOsTJvp2QM62uwZ4A34/CI5KbuzJKJVo5cpY0cvwi0zqfFMfSyZXU26bc/yha/NIcdUCpiGtfNT3iIDRfK3r5rO+u2nUzVdeAvA+UxtMvZDNPKSq78bTaS6nmnpHK6/fTfRZ3YqixxdRmeVj56eCaKL3AB8flaeGxLXiWnxG4XToV2VhLT+1kqU3MMFcL/ABM4e+plqNILaTTmb0kiTOmgFtVuwtdgfk3KjQQJXnlGg585Wl0AuMCYA1PkukSBqrV6u72LRSbZ7xmqneD7tPwi56k9l5/pPFFzsjTYJ1Ns3V/hVHRebrOW6mFuigFklPhXkpGpAogVRVihXLSCDBGifSquY4OabhKewOEFaDOL1JkkEf06D7roN6SrZsxIPdssxwjIgeaIeKnPmyjSAC7Trtvb0TD0iesz5doF/jdD/SjLln0VtnGWbtcPQrW3pOmdQQkHBu2IVyhiGvHKfuPJbKVenVEtP7SH03MNwh0BkdkmW5ZHURqPmEumOqd1cy2Ld0a/hE/ttzb7rPx3FZswwP6t1z8T0hmEUjHetVLCxd6yn1bkkknvquU6oSZJWwMUPaIOsR5U7axFwSD2MKxVIMgwqLAbFc/+JOFmu5jhUawNblymbHMTNhvPyXo+i+lMPQoCm+xusNai8vJCLw7jhw9MMe+k4MHLlpuDvCdL6X6rVUx+GddpMrOaDuC4yixz3lzrkmSep3XEqVJuVra1dTwuhAC5tVy1MC1wFnlNREKtJWopAqwVFIPRByGE4qK86rKpCoiD1WVS9oizqsqkyuWmWmD1CJtUsMtMFUWB1ihOelFyMBQLkBcihRlDKtKVcqIGIbKJrkJCw8XgJK0tqQlFiWE4dBVOqyoGLaw9KFmcZTgEeEEq06iiSitJWqSUUTqKJFRRPKtUlKkq0lRUUVFElStJRRRKtUhuaEQVJNaFCoihCrTqlF//2Q=="/>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5" name="Google Shape;95;p14" descr="data:image/jpeg;base64,/9j/4AAQSkZJRgABAQAAAQABAAD/2wCEAAkGBxQTEhQUExQWFBQWGRoYGRYYGBgYFxUbGxQXGRYXHxcYHCggHRslHBoXITEiJikrLi4uFyAzODQsNygtLisBCgoKDg0OGhAQGy8mICY0LDAsLy0sLywsNCw0LywsNC0vLC8sNDQsLDAvLCwsNCwsLCwsLDQsLCwsLywsLCwsLP/AABEIAGMAgwMBEQACEQEDEQH/xAAbAAABBQEBAAAAAAAAAAAAAAADAAECBAUGB//EADcQAAEDAgQEAwYEBgMAAAAAAAEAAhEDIQQSMUEFIlFhcYGREzJCobHRBiPB8AcUUqKy4RVTcv/EABoBAAIDAQEAAAAAAAAAAAAAAAIDAAEEBQb/xAAzEQABAwIEAgoCAQQDAAAAAAABAAIRAyEEEjFBUXEFEyJhgZGhseHwwdEjFDJS8RUzU//aAAwDAQACEQMRAD8A7VeDXo0lIUUgEQCimGIg1DKkKaPIqzJ/Zq8irMlkVZFMyY01RYrzKBYhLVcqOVDlVylCkK00KoUTKlElFElFElFElSiStRSARBRFY1Na1AStXB8Ic67uUf3H7Lq4fo177vsPX4WKri2ts259FdPDqZfGWA1o0tJJOvkPmtpwVF1XLEAAad/+lnGIqBkzqVN/CaZFpHcH7pjujqBECRyKEYqoNbqpVw0wA1pElo2IIBAk7g6rG+hIADQRJA4iLX4jdPbUi89/32RKvBRHK4zbXTvsmv6Lbl7DjPegbjDPaFlnY7CGmQDzZtI1Om3mubisM7DkA3nSFro1hUBItCqkBZYbqnSVEgdUBDeKsSoOahLUQKGQgIRJkKiSiiSiiSpRIIlEVjUxoQkrQ4aPzG8pdEmB/tdDBj+ZsCYustc9g3hboxLv+t/9v3XeFd//AJn0/a5vVt/yHr+lXw+IBcXuBbNmzpEDcW1lZ6NZpcarwROk6RbfTVNfTIbkbfjzVt+JaIjmkSMt5Wp1dgiLzpF0gUzvbmoUcPLTnuXXPY7RGmyGnRlh6y5NzzROqQ7s7JsLWu5pJMExO4tvvBQ0aozGmTvaeH5hXUZYOA5psZSBfSJ2cf8AEqsRTDqtInYn2V0nEMeO5HeWtBJsJ2G58N09xZTaSbftKAc4wgYKnZwjl0BIgkbg+aThmWIi20i8JlV1xx3hY3FcI2m4BpmROXp/pcXHYdlF4DDrtw+F0MNVc9suCzHhcxwWsFDKBEkqUSUUSVKKQCMKirFNv7+q0MCW4rqMBhgxotBIE9SV6jC0BSpi191xq1QvceGyslaUpAwJ/Lb2AHmNQkYX/pbyTK395QagFN+ZonPYtGsjcfqlOAo1M7ROaxG/MflGDnblO26KcWLBoJcZtpERMzpqEw4ltg25M20048NUPVG5Oih/KywgwCSSNw09kP8AT5qZa6JMkdxV9bDgRy5qNSpmYx/Qg26EwULn56bKveNPJEG5XOYi494DHSYMGL3kaR5wmYpzRScCdrIKIJeITfma8oj4bmfOLKfzm9uXHx28lP49L8/hZfFqZc6S1oLQCYMkgkj5LlY9jnuzEAEAE3kxp6LZhnBogHX3WTVC5LwtzSgFIKYmVKJKKJKKItMJrQhKuUKZ5XZSWAyTtbxWykx1qmUloN1ne4XbNyuoqVABJNl6hz2tGY6LjhpJgILqxcQGEaSSZIjYeJv6JJql7gKcaTP3imBgaJehNc9gAIbc+9NrncapQdVpNDSBc6za/FGQx5mfBGw2FazTU6n6+CdRw7KWmu5S6lUv5IGJw4LyLc7DfuIg+UpNai11XL/kD5jQ+qZTqEMngUWniYs/lI32d3B/RMbXy9mrY+h5H8aoTTm7L+6BTo5y4SQyZ0iSZm56GCkNpdaXNk5ddIuZ9kwvyAGL85Ra+ClpAPMY5nX3ny8k2phQ5hANzub/AHwQNrQ4E6cAouqVBDOUkgw47946oS+s0inaTofhWG0z2tuChVwTnSHOsBDTvrN/khfhalSQ920A7+KttZrYLRz+FgVmEEgiDuOi8/UaQYIuumwg3CrOCzEJwUECtJRRJUoj0wtDAgcum4QSaQB0EgdwvTdHkuoAO7x4Lj4kRUspHDtFRkCLOPpEHyn5ojRY2szKOP4VdY4sMngonDim5rh/5udJI08L27qjRbRe17eVzx+6KxUNRpaeaLjHAjIDzOt4DcpmIcHDqhqfbigpAg59grIWlKVKo4ioXfC0BpHqSfKyxPc4VjU2AAPvPhZaGgGmG7m49lZcWusYM7LUSx/ZMFJGZt0PC6uAktBgTe+/lp80qhOZwGg0n18EdTQHdNWxBuGNJIgTsCftqqqVnSW0xJ47T8alRtMWLigUsNUklzoMQCIvdxG2lwkMw9cklzrxE24n0TXVKcCB9srNOveHDKfVp8CtTapnK8QfTzSSy0tMj1WRxjK54LbyIPQx0K4/SGR9QOZ48LcPsLdhczWwVlPYuU5q2hyHkO2qXkJMBFmCg4ICIRSoyqhRWqS0sS3LouG12tptDjB1vbUmF6LB1mMota4xzXKrsc55ICJjakZXNEuvBEQex7FMxLyMrmCTtw5eKCi2ZDtN1NuEBu/mJ9B2ARjDh16lz6eSE1SLMsEChUyF0glsxn1IgDXt3SaTzRLpktnXU6b93f5pj29ZEa8P0jMmpeYZsBq7vPRNbmrdqYbtGp75/SAxTtF0enTAEDT6p7GNaIalucSZKpYwNYaeRrc2aANLGxlY8RlpFnVtGafsrRSl4dmJiEmYkte4ZeYgcoNib3noRF+yptYsquaW3MW7+Pl7KGmHMBmw9lbw9PK2DrcnxJWykwsbB13SHuzGQipiBVuIsBpmdrrNjGg0TO106gSHiEPE8PDyDJbAiBGm2qXWwTapBBi0ImYgskRKrVeEsgnOQBqTlgJLuimHRx9EwYx3ALhfxhxk0XGhSLSS053/ABAEkACLA5d+66HRfRjKY6x47UmOSlWsX22S4Vj3Ow1Jz3FzpeC462LYE72j1K5nT9ICs3KIstGEdAIVr+YHVefyLZmWo3Q+CMaFUdV0GBayowkZtMvN20jwK9DhRSr0yWzpF/xyXLrF9N0GONkfBsYQDADhqOh3tstGHbTIBA7Q17ilVS4GJtsra1JKr4USHHZzjHcafdIodoOOxJTaliBuAhYjChrSWgmL5ZOX0CVVw7GMJaO+JMeSNlUucAT47pYbAtDRMHwkCDcb/NSjhKbWifSR95qVK7if2jOwrcpA1O+p7XKacOzKWjffUpYqukFDYM4kmHtJEjYi2+x6IGjrm5jZwm4+6HgiP8ZjYpmYslrYEudMXtbfsFTcQ5zBAuZjhzVmkA4ybBGwryQc0EgkSLAxvCbRc4tObUGEFQAGyq4mXOJvDC229nAkx4fRZa01HE7Nj3kmOSczsgDjPsi8RxzKdJz3vDWx7xMaiy6NPtxlus0HReFOxlSHNzvyuMubmMOPUjcrsZRrCatjgX4ebVph1R5pZqjWUyWmHzMxbmOg1Wavim0nAHf3VXOittwbsNTq0qrmsObOwZmlxtlgsB5ZEGey5fSzqVVgvcbJ1AkOkILcTbVeYLVvldrgi3MC8w0X0nQjXsgwxpioDUMAePmiqh2Uhoutb/mBIDafLvoD5Bdb/kwHAMZ2Vi/pLdp10bC13vLnsaADA5j02geKfQq1KrnVKbbGNTw5JdRjGANcfJSz1Xhw5RIgi4LD172Vh2IqtIsNt5H79EMUmEG/Hmie3c0hpZt8JmAOx8Qmdc+mQwt8uHJDka4FwPmg1cWXSAfZRYZm6ne+kJT8S55IBybXG6Y2kG3Izcir9JgDQBoBC3saGtDRoFmcSSSULHPIYYmbAR1JtqlYlzm0zl1tCOiAXX0Q8OWscQXy5xBjoY6gfuEukWU3lpdJd7x3In5ntkCwUq5ZTBcA0E2GgmSiqmnQBeAAdOCpmeocpJhJjwwNaOYkTbfq6fEqNcKbWsbc93uoQXkuNh9siUKZlznRJiw0AAsPqjpMcCXP1MacPsoXuEAN2XnX8TnlnsqYs1xe7sYygT4SVs6NoBheQIvbkjc/NF1wS6qpddxKlUpYWjTpNdUa38/2zT7hIBy8pOhnWFwOkHOc7+3TdFTiSuew9IuMm5Jkn9Vw6jlraFrNwhhZM4T8q61rliBWiEZj05r0stW3wKuOZu85h6AFdvouqO0zfVc/GMNneCuYjDFzjBgOyyZuMpOnyWyrQc95gwDEne06JDKga0TqJ5XUcPSAqu65Rc6uk6+URZDSphuIdxjfU9/hore4mkOfkrhC2m9is6rUmOp8obmbtBAInYrKxr6IytEjbZOcWvuTBQ6eeq0Zg1oOsTJvp2QM62uwZ4A34/CI5KbuzJKJVo5cpY0cvwi0zqfFMfSyZXU26bc/yha/NIcdUCpiGtfNT3iIDRfK3r5rO+u2nUzVdeAvA+UxtMvZDNPKSq78bTaS6nmnpHK6/fTfRZ3YqixxdRmeVj56eCaKL3AB8flaeGxLXiWnxG4XToV2VhLT+1kqU3MMFcL/ABM4e+plqNILaTTmb0kiTOmgFtVuwtdgfk3KjQQJXnlGg585Wl0AuMCYA1PkukSBqrV6u72LRSbZ7xmqneD7tPwi56k9l5/pPFFzsjTYJ1Ns3V/hVHRebrOW6mFuigFklPhXkpGpAogVRVihXLSCDBGifSquY4OabhKewOEFaDOL1JkkEf06D7roN6SrZsxIPdssxwjIgeaIeKnPmyjSAC7Trtvb0TD0iesz5doF/jdD/SjLln0VtnGWbtcPQrW3pOmdQQkHBu2IVyhiGvHKfuPJbKVenVEtP7SH03MNwh0BkdkmW5ZHURqPmEumOqd1cy2Ld0a/hE/ttzb7rPx3FZswwP6t1z8T0hmEUjHetVLCxd6yn1bkkknvquU6oSZJWwMUPaIOsR5U7axFwSD2MKxVIMgwqLAbFc/+JOFmu5jhUawNblymbHMTNhvPyXo+i+lMPQoCm+xusNai8vJCLw7jhw9MMe+k4MHLlpuDvCdL6X6rVUx+GddpMrOaDuC4yixz3lzrkmSep3XEqVJuVra1dTwuhAC5tVy1MC1wFnlNREKtJWopAqwVFIPRByGE4qK86rKpCoiD1WVS9oizqsqkyuWmWmD1CJtUsMtMFUWB1ihOelFyMBQLkBcihRlDKtKVcqIGIbKJrkJCw8XgJK0tqQlFiWE4dBVOqyoGLaw9KFmcZTgEeEEq06iiSitJWqSUUTqKJFRRPKtUlKkq0lRUUVFElStJRRRKtUhuaEQVJNaFCoihCrTqlF//2Q=="/>
          <p:cNvSpPr txBox="1"/>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6" name="Google Shape;96;p14"/>
          <p:cNvSpPr txBox="1"/>
          <p:nvPr/>
        </p:nvSpPr>
        <p:spPr>
          <a:xfrm>
            <a:off x="2071687" y="0"/>
            <a:ext cx="7072312" cy="1384300"/>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chemeClr val="dk1"/>
              </a:buClr>
              <a:buSzPts val="2800"/>
              <a:buFont typeface="Arial"/>
              <a:buNone/>
            </a:pPr>
            <a:endParaRPr sz="2800" b="0" i="0" u="sng" dirty="0">
              <a:solidFill>
                <a:srgbClr val="943634"/>
              </a:solidFill>
              <a:latin typeface="Arial"/>
              <a:ea typeface="Arial"/>
              <a:cs typeface="Arial"/>
              <a:sym typeface="Arial"/>
            </a:endParaRPr>
          </a:p>
          <a:p>
            <a:pPr marL="0" marR="0" lvl="0" indent="0" algn="ctr" rtl="0">
              <a:lnSpc>
                <a:spcPct val="150000"/>
              </a:lnSpc>
              <a:spcBef>
                <a:spcPts val="0"/>
              </a:spcBef>
              <a:spcAft>
                <a:spcPts val="0"/>
              </a:spcAft>
              <a:buClr>
                <a:srgbClr val="943634"/>
              </a:buClr>
              <a:buSzPts val="2800"/>
              <a:buFont typeface="Arial"/>
              <a:buNone/>
            </a:pPr>
            <a:r>
              <a:rPr lang="en-US" sz="2800" b="0" i="0" u="sng" dirty="0">
                <a:solidFill>
                  <a:srgbClr val="943634"/>
                </a:solidFill>
                <a:latin typeface="Arial"/>
                <a:ea typeface="Arial"/>
                <a:cs typeface="Arial"/>
                <a:sym typeface="Arial"/>
              </a:rPr>
              <a:t> </a:t>
            </a:r>
            <a:endParaRPr dirty="0"/>
          </a:p>
        </p:txBody>
      </p:sp>
      <p:sp>
        <p:nvSpPr>
          <p:cNvPr id="97" name="Google Shape;97;p14"/>
          <p:cNvSpPr/>
          <p:nvPr/>
        </p:nvSpPr>
        <p:spPr>
          <a:xfrm>
            <a:off x="1919287" y="156902"/>
            <a:ext cx="6784942" cy="580077"/>
          </a:xfrm>
          <a:prstGeom prst="roundRect">
            <a:avLst>
              <a:gd name="adj" fmla="val 16667"/>
            </a:avLst>
          </a:prstGeom>
          <a:gradFill>
            <a:gsLst>
              <a:gs pos="0">
                <a:srgbClr val="9EEAFF"/>
              </a:gs>
              <a:gs pos="35000">
                <a:srgbClr val="BBEFFF"/>
              </a:gs>
              <a:gs pos="100000">
                <a:srgbClr val="E4F9FF"/>
              </a:gs>
            </a:gsLst>
            <a:lin ang="16200000" scaled="0"/>
          </a:gradFill>
          <a:ln w="9525" cap="flat" cmpd="sng">
            <a:solidFill>
              <a:srgbClr val="46AAC5"/>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lvl="0" algn="ctr">
              <a:buClr>
                <a:schemeClr val="accent1"/>
              </a:buClr>
              <a:buSzPts val="3200"/>
            </a:pPr>
            <a:endParaRPr lang="pt-BR" sz="2000" b="1" dirty="0" smtClean="0">
              <a:solidFill>
                <a:schemeClr val="bg2">
                  <a:lumMod val="75000"/>
                </a:schemeClr>
              </a:solidFill>
              <a:latin typeface="Tahoma" pitchFamily="34" charset="0"/>
              <a:ea typeface="Tahoma" pitchFamily="34" charset="0"/>
              <a:cs typeface="Tahoma" pitchFamily="34" charset="0"/>
              <a:sym typeface="Open Sans ExtraBold"/>
            </a:endParaRPr>
          </a:p>
          <a:p>
            <a:pPr lvl="0" algn="ctr">
              <a:buClr>
                <a:schemeClr val="accent1"/>
              </a:buClr>
              <a:buSzPts val="3200"/>
            </a:pPr>
            <a:r>
              <a:rPr lang="pt-BR" sz="2000" b="1" dirty="0" smtClean="0">
                <a:solidFill>
                  <a:schemeClr val="bg2">
                    <a:lumMod val="75000"/>
                  </a:schemeClr>
                </a:solidFill>
                <a:latin typeface="Tahoma" pitchFamily="34" charset="0"/>
                <a:ea typeface="Tahoma" pitchFamily="34" charset="0"/>
                <a:cs typeface="Tahoma" pitchFamily="34" charset="0"/>
                <a:sym typeface="Open Sans ExtraBold"/>
              </a:rPr>
              <a:t>EDITAL Nº 16/2020</a:t>
            </a:r>
            <a:endParaRPr lang="pt-BR" dirty="0" smtClean="0"/>
          </a:p>
          <a:p>
            <a:pPr lvl="0" algn="ctr">
              <a:buClr>
                <a:schemeClr val="accent1"/>
              </a:buClr>
              <a:buSzPts val="3200"/>
            </a:pPr>
            <a:endParaRPr lang="pt-BR" sz="2000" b="1" dirty="0" smtClean="0">
              <a:solidFill>
                <a:schemeClr val="bg2">
                  <a:lumMod val="75000"/>
                </a:schemeClr>
              </a:solidFill>
              <a:latin typeface="Tahoma" pitchFamily="34" charset="0"/>
              <a:ea typeface="Tahoma" pitchFamily="34" charset="0"/>
              <a:cs typeface="Tahoma" pitchFamily="34" charset="0"/>
              <a:sym typeface="Open Sans ExtraBold"/>
            </a:endParaRPr>
          </a:p>
        </p:txBody>
      </p:sp>
      <p:sp>
        <p:nvSpPr>
          <p:cNvPr id="98" name="Google Shape;98;p14" descr="Resultado de imagem para decreto"/>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9" name="Google Shape;99;p14" descr="Resultado de imagem para decreto"/>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5" name="Imagem 4"/>
          <p:cNvPicPr>
            <a:picLocks noChangeAspect="1"/>
          </p:cNvPicPr>
          <p:nvPr/>
        </p:nvPicPr>
        <p:blipFill>
          <a:blip r:embed="rId3"/>
          <a:stretch>
            <a:fillRect/>
          </a:stretch>
        </p:blipFill>
        <p:spPr>
          <a:xfrm>
            <a:off x="0" y="1146412"/>
            <a:ext cx="9144000" cy="4804012"/>
          </a:xfrm>
          <a:prstGeom prst="rect">
            <a:avLst/>
          </a:prstGeom>
        </p:spPr>
      </p:pic>
      <p:sp>
        <p:nvSpPr>
          <p:cNvPr id="7" name="Seta para a Direita 6"/>
          <p:cNvSpPr/>
          <p:nvPr/>
        </p:nvSpPr>
        <p:spPr>
          <a:xfrm>
            <a:off x="0" y="3766782"/>
            <a:ext cx="460375" cy="313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Seta para a Direita 18"/>
          <p:cNvSpPr/>
          <p:nvPr/>
        </p:nvSpPr>
        <p:spPr>
          <a:xfrm>
            <a:off x="0" y="4333164"/>
            <a:ext cx="460375" cy="313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Seta para a Direita 22"/>
          <p:cNvSpPr/>
          <p:nvPr/>
        </p:nvSpPr>
        <p:spPr>
          <a:xfrm rot="10800000">
            <a:off x="8639637" y="5409064"/>
            <a:ext cx="460375" cy="229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Seta para a Direita 24"/>
          <p:cNvSpPr/>
          <p:nvPr/>
        </p:nvSpPr>
        <p:spPr>
          <a:xfrm rot="10800000">
            <a:off x="8595217" y="4777666"/>
            <a:ext cx="460375" cy="229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Seta para a Direita 25"/>
          <p:cNvSpPr/>
          <p:nvPr/>
        </p:nvSpPr>
        <p:spPr>
          <a:xfrm rot="10800000">
            <a:off x="8595217" y="3769057"/>
            <a:ext cx="460375" cy="229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05221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389896" y="714375"/>
            <a:ext cx="0" cy="5616575"/>
          </a:xfrm>
          <a:prstGeom prst="straightConnector1">
            <a:avLst/>
          </a:prstGeom>
          <a:noFill/>
          <a:ln w="38100" cap="flat" cmpd="sng">
            <a:solidFill>
              <a:srgbClr val="9BBB59"/>
            </a:solidFill>
            <a:prstDash val="solid"/>
            <a:miter lim="800000"/>
            <a:headEnd type="none" w="med" len="med"/>
            <a:tailEnd type="none" w="med" len="med"/>
          </a:ln>
          <a:effectLst>
            <a:outerShdw blurRad="63500" dist="23000" dir="5400000">
              <a:srgbClr val="000000">
                <a:alpha val="34901"/>
              </a:srgbClr>
            </a:outerShdw>
          </a:effectLst>
        </p:spPr>
      </p:cxnSp>
      <p:sp>
        <p:nvSpPr>
          <p:cNvPr id="94" name="Google Shape;94;p14" descr="data:image/jpeg;base64,/9j/4AAQSkZJRgABAQAAAQABAAD/2wCEAAkGBxQTEhQUExQWFBQWGRoYGRYYGBgYFxUbGxQXGRYXHxcYHCggHRslHBoXITEiJikrLi4uFyAzODQsNygtLisBCgoKDg0OGhAQGy8mICY0LDAsLy0sLywsNCw0LywsNC0vLC8sNDQsLDAvLCwsNCwsLCwsLDQsLCwsLywsLCwsLP/AABEIAGMAgwMBEQACEQEDEQH/xAAbAAABBQEBAAAAAAAAAAAAAAADAAECBAUGB//EADcQAAEDAgQEAwYEBgMAAAAAAAEAAhEDIQQSMUEFIlFhcYGREzJCobHRBiPB8AcUUqKy4RVTcv/EABoBAAIDAQEAAAAAAAAAAAAAAAIDAAEEBQb/xAAzEQABAwIEAgoCAQQDAAAAAAABAAIRAyEEEjFBUXEFEyJhgZGhseHwwdEjFDJS8RUzU//aAAwDAQACEQMRAD8A7VeDXo0lIUUgEQCimGIg1DKkKaPIqzJ/Zq8irMlkVZFMyY01RYrzKBYhLVcqOVDlVylCkK00KoUTKlElFElFElFElSiStRSARBRFY1Na1AStXB8Ic67uUf3H7Lq4fo177vsPX4WKri2ts259FdPDqZfGWA1o0tJJOvkPmtpwVF1XLEAAad/+lnGIqBkzqVN/CaZFpHcH7pjujqBECRyKEYqoNbqpVw0wA1pElo2IIBAk7g6rG+hIADQRJA4iLX4jdPbUi89/32RKvBRHK4zbXTvsmv6Lbl7DjPegbjDPaFlnY7CGmQDzZtI1Om3mubisM7DkA3nSFro1hUBItCqkBZYbqnSVEgdUBDeKsSoOahLUQKGQgIRJkKiSiiSiiSpRIIlEVjUxoQkrQ4aPzG8pdEmB/tdDBj+ZsCYustc9g3hboxLv+t/9v3XeFd//AJn0/a5vVt/yHr+lXw+IBcXuBbNmzpEDcW1lZ6NZpcarwROk6RbfTVNfTIbkbfjzVt+JaIjmkSMt5Wp1dgiLzpF0gUzvbmoUcPLTnuXXPY7RGmyGnRlh6y5NzzROqQ7s7JsLWu5pJMExO4tvvBQ0aozGmTvaeH5hXUZYOA5psZSBfSJ2cf8AEqsRTDqtInYn2V0nEMeO5HeWtBJsJ2G58N09xZTaSbftKAc4wgYKnZwjl0BIgkbg+aThmWIi20i8JlV1xx3hY3FcI2m4BpmROXp/pcXHYdlF4DDrtw+F0MNVc9suCzHhcxwWsFDKBEkqUSUUSVKKQCMKirFNv7+q0MCW4rqMBhgxotBIE9SV6jC0BSpi191xq1QvceGyslaUpAwJ/Lb2AHmNQkYX/pbyTK395QagFN+ZonPYtGsjcfqlOAo1M7ROaxG/MflGDnblO26KcWLBoJcZtpERMzpqEw4ltg25M20048NUPVG5Oih/KywgwCSSNw09kP8AT5qZa6JMkdxV9bDgRy5qNSpmYx/Qg26EwULn56bKveNPJEG5XOYi494DHSYMGL3kaR5wmYpzRScCdrIKIJeITfma8oj4bmfOLKfzm9uXHx28lP49L8/hZfFqZc6S1oLQCYMkgkj5LlY9jnuzEAEAE3kxp6LZhnBogHX3WTVC5LwtzSgFIKYmVKJKKJKKItMJrQhKuUKZ5XZSWAyTtbxWykx1qmUloN1ne4XbNyuoqVABJNl6hz2tGY6LjhpJgILqxcQGEaSSZIjYeJv6JJql7gKcaTP3imBgaJehNc9gAIbc+9NrncapQdVpNDSBc6za/FGQx5mfBGw2FazTU6n6+CdRw7KWmu5S6lUv5IGJw4LyLc7DfuIg+UpNai11XL/kD5jQ+qZTqEMngUWniYs/lI32d3B/RMbXy9mrY+h5H8aoTTm7L+6BTo5y4SQyZ0iSZm56GCkNpdaXNk5ddIuZ9kwvyAGL85Ra+ClpAPMY5nX3ny8k2phQ5hANzub/AHwQNrQ4E6cAouqVBDOUkgw47946oS+s0inaTofhWG0z2tuChVwTnSHOsBDTvrN/khfhalSQ920A7+KttZrYLRz+FgVmEEgiDuOi8/UaQYIuumwg3CrOCzEJwUECtJRRJUoj0wtDAgcum4QSaQB0EgdwvTdHkuoAO7x4Lj4kRUspHDtFRkCLOPpEHyn5ojRY2szKOP4VdY4sMngonDim5rh/5udJI08L27qjRbRe17eVzx+6KxUNRpaeaLjHAjIDzOt4DcpmIcHDqhqfbigpAg59grIWlKVKo4ioXfC0BpHqSfKyxPc4VjU2AAPvPhZaGgGmG7m49lZcWusYM7LUSx/ZMFJGZt0PC6uAktBgTe+/lp80qhOZwGg0n18EdTQHdNWxBuGNJIgTsCftqqqVnSW0xJ47T8alRtMWLigUsNUklzoMQCIvdxG2lwkMw9cklzrxE24n0TXVKcCB9srNOveHDKfVp8CtTapnK8QfTzSSy0tMj1WRxjK54LbyIPQx0K4/SGR9QOZ48LcPsLdhczWwVlPYuU5q2hyHkO2qXkJMBFmCg4ICIRSoyqhRWqS0sS3LouG12tptDjB1vbUmF6LB1mMota4xzXKrsc55ICJjakZXNEuvBEQex7FMxLyMrmCTtw5eKCi2ZDtN1NuEBu/mJ9B2ARjDh16lz6eSE1SLMsEChUyF0glsxn1IgDXt3SaTzRLpktnXU6b93f5pj29ZEa8P0jMmpeYZsBq7vPRNbmrdqYbtGp75/SAxTtF0enTAEDT6p7GNaIalucSZKpYwNYaeRrc2aANLGxlY8RlpFnVtGafsrRSl4dmJiEmYkte4ZeYgcoNib3noRF+yptYsquaW3MW7+Pl7KGmHMBmw9lbw9PK2DrcnxJWykwsbB13SHuzGQipiBVuIsBpmdrrNjGg0TO106gSHiEPE8PDyDJbAiBGm2qXWwTapBBi0ImYgskRKrVeEsgnOQBqTlgJLuimHRx9EwYx3ALhfxhxk0XGhSLSS053/ABAEkACLA5d+66HRfRjKY6x47UmOSlWsX22S4Vj3Ow1Jz3FzpeC462LYE72j1K5nT9ICs3KIstGEdAIVr+YHVefyLZmWo3Q+CMaFUdV0GBayowkZtMvN20jwK9DhRSr0yWzpF/xyXLrF9N0GONkfBsYQDADhqOh3tstGHbTIBA7Q17ilVS4GJtsra1JKr4USHHZzjHcafdIodoOOxJTaliBuAhYjChrSWgmL5ZOX0CVVw7GMJaO+JMeSNlUucAT47pYbAtDRMHwkCDcb/NSjhKbWifSR95qVK7if2jOwrcpA1O+p7XKacOzKWjffUpYqukFDYM4kmHtJEjYi2+x6IGjrm5jZwm4+6HgiP8ZjYpmYslrYEudMXtbfsFTcQ5zBAuZjhzVmkA4ybBGwryQc0EgkSLAxvCbRc4tObUGEFQAGyq4mXOJvDC229nAkx4fRZa01HE7Nj3kmOSczsgDjPsi8RxzKdJz3vDWx7xMaiy6NPtxlus0HReFOxlSHNzvyuMubmMOPUjcrsZRrCatjgX4ebVph1R5pZqjWUyWmHzMxbmOg1Wavim0nAHf3VXOittwbsNTq0qrmsObOwZmlxtlgsB5ZEGey5fSzqVVgvcbJ1AkOkILcTbVeYLVvldrgi3MC8w0X0nQjXsgwxpioDUMAePmiqh2Uhoutb/mBIDafLvoD5Bdb/kwHAMZ2Vi/pLdp10bC13vLnsaADA5j02geKfQq1KrnVKbbGNTw5JdRjGANcfJSz1Xhw5RIgi4LD172Vh2IqtIsNt5H79EMUmEG/Hmie3c0hpZt8JmAOx8Qmdc+mQwt8uHJDka4FwPmg1cWXSAfZRYZm6ne+kJT8S55IBybXG6Y2kG3Izcir9JgDQBoBC3saGtDRoFmcSSSULHPIYYmbAR1JtqlYlzm0zl1tCOiAXX0Q8OWscQXy5xBjoY6gfuEukWU3lpdJd7x3In5ntkCwUq5ZTBcA0E2GgmSiqmnQBeAAdOCpmeocpJhJjwwNaOYkTbfq6fEqNcKbWsbc93uoQXkuNh9siUKZlznRJiw0AAsPqjpMcCXP1MacPsoXuEAN2XnX8TnlnsqYs1xe7sYygT4SVs6NoBheQIvbkjc/NF1wS6qpddxKlUpYWjTpNdUa38/2zT7hIBy8pOhnWFwOkHOc7+3TdFTiSuew9IuMm5Jkn9Vw6jlraFrNwhhZM4T8q61rliBWiEZj05r0stW3wKuOZu85h6AFdvouqO0zfVc/GMNneCuYjDFzjBgOyyZuMpOnyWyrQc95gwDEne06JDKga0TqJ5XUcPSAqu65Rc6uk6+URZDSphuIdxjfU9/hore4mkOfkrhC2m9is6rUmOp8obmbtBAInYrKxr6IytEjbZOcWvuTBQ6eeq0Zg1oOsTJvp2QM62uwZ4A34/CI5KbuzJKJVo5cpY0cvwi0zqfFMfSyZXU26bc/yha/NIcdUCpiGtfNT3iIDRfK3r5rO+u2nUzVdeAvA+UxtMvZDNPKSq78bTaS6nmnpHK6/fTfRZ3YqixxdRmeVj56eCaKL3AB8flaeGxLXiWnxG4XToV2VhLT+1kqU3MMFcL/ABM4e+plqNILaTTmb0kiTOmgFtVuwtdgfk3KjQQJXnlGg585Wl0AuMCYA1PkukSBqrV6u72LRSbZ7xmqneD7tPwi56k9l5/pPFFzsjTYJ1Ns3V/hVHRebrOW6mFuigFklPhXkpGpAogVRVihXLSCDBGifSquY4OabhKewOEFaDOL1JkkEf06D7roN6SrZsxIPdssxwjIgeaIeKnPmyjSAC7Trtvb0TD0iesz5doF/jdD/SjLln0VtnGWbtcPQrW3pOmdQQkHBu2IVyhiGvHKfuPJbKVenVEtP7SH03MNwh0BkdkmW5ZHURqPmEumOqd1cy2Ld0a/hE/ttzb7rPx3FZswwP6t1z8T0hmEUjHetVLCxd6yn1bkkknvquU6oSZJWwMUPaIOsR5U7axFwSD2MKxVIMgwqLAbFc/+JOFmu5jhUawNblymbHMTNhvPyXo+i+lMPQoCm+xusNai8vJCLw7jhw9MMe+k4MHLlpuDvCdL6X6rVUx+GddpMrOaDuC4yixz3lzrkmSep3XEqVJuVra1dTwuhAC5tVy1MC1wFnlNREKtJWopAqwVFIPRByGE4qK86rKpCoiD1WVS9oizqsqkyuWmWmD1CJtUsMtMFUWB1ihOelFyMBQLkBcihRlDKtKVcqIGIbKJrkJCw8XgJK0tqQlFiWE4dBVOqyoGLaw9KFmcZTgEeEEq06iiSitJWqSUUTqKJFRRPKtUlKkq0lRUUVFElStJRRRKtUhuaEQVJNaFCoihCrTqlF//2Q=="/>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5" name="Google Shape;95;p14" descr="data:image/jpeg;base64,/9j/4AAQSkZJRgABAQAAAQABAAD/2wCEAAkGBxQTEhQUExQWFBQWGRoYGRYYGBgYFxUbGxQXGRYXHxcYHCggHRslHBoXITEiJikrLi4uFyAzODQsNygtLisBCgoKDg0OGhAQGy8mICY0LDAsLy0sLywsNCw0LywsNC0vLC8sNDQsLDAvLCwsNCwsLCwsLDQsLCwsLywsLCwsLP/AABEIAGMAgwMBEQACEQEDEQH/xAAbAAABBQEBAAAAAAAAAAAAAAADAAECBAUGB//EADcQAAEDAgQEAwYEBgMAAAAAAAEAAhEDIQQSMUEFIlFhcYGREzJCobHRBiPB8AcUUqKy4RVTcv/EABoBAAIDAQEAAAAAAAAAAAAAAAIDAAEEBQb/xAAzEQABAwIEAgoCAQQDAAAAAAABAAIRAyEEEjFBUXEFEyJhgZGhseHwwdEjFDJS8RUzU//aAAwDAQACEQMRAD8A7VeDXo0lIUUgEQCimGIg1DKkKaPIqzJ/Zq8irMlkVZFMyY01RYrzKBYhLVcqOVDlVylCkK00KoUTKlElFElFElFElSiStRSARBRFY1Na1AStXB8Ic67uUf3H7Lq4fo177vsPX4WKri2ts259FdPDqZfGWA1o0tJJOvkPmtpwVF1XLEAAad/+lnGIqBkzqVN/CaZFpHcH7pjujqBECRyKEYqoNbqpVw0wA1pElo2IIBAk7g6rG+hIADQRJA4iLX4jdPbUi89/32RKvBRHK4zbXTvsmv6Lbl7DjPegbjDPaFlnY7CGmQDzZtI1Om3mubisM7DkA3nSFro1hUBItCqkBZYbqnSVEgdUBDeKsSoOahLUQKGQgIRJkKiSiiSiiSpRIIlEVjUxoQkrQ4aPzG8pdEmB/tdDBj+ZsCYustc9g3hboxLv+t/9v3XeFd//AJn0/a5vVt/yHr+lXw+IBcXuBbNmzpEDcW1lZ6NZpcarwROk6RbfTVNfTIbkbfjzVt+JaIjmkSMt5Wp1dgiLzpF0gUzvbmoUcPLTnuXXPY7RGmyGnRlh6y5NzzROqQ7s7JsLWu5pJMExO4tvvBQ0aozGmTvaeH5hXUZYOA5psZSBfSJ2cf8AEqsRTDqtInYn2V0nEMeO5HeWtBJsJ2G58N09xZTaSbftKAc4wgYKnZwjl0BIgkbg+aThmWIi20i8JlV1xx3hY3FcI2m4BpmROXp/pcXHYdlF4DDrtw+F0MNVc9suCzHhcxwWsFDKBEkqUSUUSVKKQCMKirFNv7+q0MCW4rqMBhgxotBIE9SV6jC0BSpi191xq1QvceGyslaUpAwJ/Lb2AHmNQkYX/pbyTK395QagFN+ZonPYtGsjcfqlOAo1M7ROaxG/MflGDnblO26KcWLBoJcZtpERMzpqEw4ltg25M20048NUPVG5Oih/KywgwCSSNw09kP8AT5qZa6JMkdxV9bDgRy5qNSpmYx/Qg26EwULn56bKveNPJEG5XOYi494DHSYMGL3kaR5wmYpzRScCdrIKIJeITfma8oj4bmfOLKfzm9uXHx28lP49L8/hZfFqZc6S1oLQCYMkgkj5LlY9jnuzEAEAE3kxp6LZhnBogHX3WTVC5LwtzSgFIKYmVKJKKJKKItMJrQhKuUKZ5XZSWAyTtbxWykx1qmUloN1ne4XbNyuoqVABJNl6hz2tGY6LjhpJgILqxcQGEaSSZIjYeJv6JJql7gKcaTP3imBgaJehNc9gAIbc+9NrncapQdVpNDSBc6za/FGQx5mfBGw2FazTU6n6+CdRw7KWmu5S6lUv5IGJw4LyLc7DfuIg+UpNai11XL/kD5jQ+qZTqEMngUWniYs/lI32d3B/RMbXy9mrY+h5H8aoTTm7L+6BTo5y4SQyZ0iSZm56GCkNpdaXNk5ddIuZ9kwvyAGL85Ra+ClpAPMY5nX3ny8k2phQ5hANzub/AHwQNrQ4E6cAouqVBDOUkgw47946oS+s0inaTofhWG0z2tuChVwTnSHOsBDTvrN/khfhalSQ920A7+KttZrYLRz+FgVmEEgiDuOi8/UaQYIuumwg3CrOCzEJwUECtJRRJUoj0wtDAgcum4QSaQB0EgdwvTdHkuoAO7x4Lj4kRUspHDtFRkCLOPpEHyn5ojRY2szKOP4VdY4sMngonDim5rh/5udJI08L27qjRbRe17eVzx+6KxUNRpaeaLjHAjIDzOt4DcpmIcHDqhqfbigpAg59grIWlKVKo4ioXfC0BpHqSfKyxPc4VjU2AAPvPhZaGgGmG7m49lZcWusYM7LUSx/ZMFJGZt0PC6uAktBgTe+/lp80qhOZwGg0n18EdTQHdNWxBuGNJIgTsCftqqqVnSW0xJ47T8alRtMWLigUsNUklzoMQCIvdxG2lwkMw9cklzrxE24n0TXVKcCB9srNOveHDKfVp8CtTapnK8QfTzSSy0tMj1WRxjK54LbyIPQx0K4/SGR9QOZ48LcPsLdhczWwVlPYuU5q2hyHkO2qXkJMBFmCg4ICIRSoyqhRWqS0sS3LouG12tptDjB1vbUmF6LB1mMota4xzXKrsc55ICJjakZXNEuvBEQex7FMxLyMrmCTtw5eKCi2ZDtN1NuEBu/mJ9B2ARjDh16lz6eSE1SLMsEChUyF0glsxn1IgDXt3SaTzRLpktnXU6b93f5pj29ZEa8P0jMmpeYZsBq7vPRNbmrdqYbtGp75/SAxTtF0enTAEDT6p7GNaIalucSZKpYwNYaeRrc2aANLGxlY8RlpFnVtGafsrRSl4dmJiEmYkte4ZeYgcoNib3noRF+yptYsquaW3MW7+Pl7KGmHMBmw9lbw9PK2DrcnxJWykwsbB13SHuzGQipiBVuIsBpmdrrNjGg0TO106gSHiEPE8PDyDJbAiBGm2qXWwTapBBi0ImYgskRKrVeEsgnOQBqTlgJLuimHRx9EwYx3ALhfxhxk0XGhSLSS053/ABAEkACLA5d+66HRfRjKY6x47UmOSlWsX22S4Vj3Ow1Jz3FzpeC462LYE72j1K5nT9ICs3KIstGEdAIVr+YHVefyLZmWo3Q+CMaFUdV0GBayowkZtMvN20jwK9DhRSr0yWzpF/xyXLrF9N0GONkfBsYQDADhqOh3tstGHbTIBA7Q17ilVS4GJtsra1JKr4USHHZzjHcafdIodoOOxJTaliBuAhYjChrSWgmL5ZOX0CVVw7GMJaO+JMeSNlUucAT47pYbAtDRMHwkCDcb/NSjhKbWifSR95qVK7if2jOwrcpA1O+p7XKacOzKWjffUpYqukFDYM4kmHtJEjYi2+x6IGjrm5jZwm4+6HgiP8ZjYpmYslrYEudMXtbfsFTcQ5zBAuZjhzVmkA4ybBGwryQc0EgkSLAxvCbRc4tObUGEFQAGyq4mXOJvDC229nAkx4fRZa01HE7Nj3kmOSczsgDjPsi8RxzKdJz3vDWx7xMaiy6NPtxlus0HReFOxlSHNzvyuMubmMOPUjcrsZRrCatjgX4ebVph1R5pZqjWUyWmHzMxbmOg1Wavim0nAHf3VXOittwbsNTq0qrmsObOwZmlxtlgsB5ZEGey5fSzqVVgvcbJ1AkOkILcTbVeYLVvldrgi3MC8w0X0nQjXsgwxpioDUMAePmiqh2Uhoutb/mBIDafLvoD5Bdb/kwHAMZ2Vi/pLdp10bC13vLnsaADA5j02geKfQq1KrnVKbbGNTw5JdRjGANcfJSz1Xhw5RIgi4LD172Vh2IqtIsNt5H79EMUmEG/Hmie3c0hpZt8JmAOx8Qmdc+mQwt8uHJDka4FwPmg1cWXSAfZRYZm6ne+kJT8S55IBybXG6Y2kG3Izcir9JgDQBoBC3saGtDRoFmcSSSULHPIYYmbAR1JtqlYlzm0zl1tCOiAXX0Q8OWscQXy5xBjoY6gfuEukWU3lpdJd7x3In5ntkCwUq5ZTBcA0E2GgmSiqmnQBeAAdOCpmeocpJhJjwwNaOYkTbfq6fEqNcKbWsbc93uoQXkuNh9siUKZlznRJiw0AAsPqjpMcCXP1MacPsoXuEAN2XnX8TnlnsqYs1xe7sYygT4SVs6NoBheQIvbkjc/NF1wS6qpddxKlUpYWjTpNdUa38/2zT7hIBy8pOhnWFwOkHOc7+3TdFTiSuew9IuMm5Jkn9Vw6jlraFrNwhhZM4T8q61rliBWiEZj05r0stW3wKuOZu85h6AFdvouqO0zfVc/GMNneCuYjDFzjBgOyyZuMpOnyWyrQc95gwDEne06JDKga0TqJ5XUcPSAqu65Rc6uk6+URZDSphuIdxjfU9/hore4mkOfkrhC2m9is6rUmOp8obmbtBAInYrKxr6IytEjbZOcWvuTBQ6eeq0Zg1oOsTJvp2QM62uwZ4A34/CI5KbuzJKJVo5cpY0cvwi0zqfFMfSyZXU26bc/yha/NIcdUCpiGtfNT3iIDRfK3r5rO+u2nUzVdeAvA+UxtMvZDNPKSq78bTaS6nmnpHK6/fTfRZ3YqixxdRmeVj56eCaKL3AB8flaeGxLXiWnxG4XToV2VhLT+1kqU3MMFcL/ABM4e+plqNILaTTmb0kiTOmgFtVuwtdgfk3KjQQJXnlGg585Wl0AuMCYA1PkukSBqrV6u72LRSbZ7xmqneD7tPwi56k9l5/pPFFzsjTYJ1Ns3V/hVHRebrOW6mFuigFklPhXkpGpAogVRVihXLSCDBGifSquY4OabhKewOEFaDOL1JkkEf06D7roN6SrZsxIPdssxwjIgeaIeKnPmyjSAC7Trtvb0TD0iesz5doF/jdD/SjLln0VtnGWbtcPQrW3pOmdQQkHBu2IVyhiGvHKfuPJbKVenVEtP7SH03MNwh0BkdkmW5ZHURqPmEumOqd1cy2Ld0a/hE/ttzb7rPx3FZswwP6t1z8T0hmEUjHetVLCxd6yn1bkkknvquU6oSZJWwMUPaIOsR5U7axFwSD2MKxVIMgwqLAbFc/+JOFmu5jhUawNblymbHMTNhvPyXo+i+lMPQoCm+xusNai8vJCLw7jhw9MMe+k4MHLlpuDvCdL6X6rVUx+GddpMrOaDuC4yixz3lzrkmSep3XEqVJuVra1dTwuhAC5tVy1MC1wFnlNREKtJWopAqwVFIPRByGE4qK86rKpCoiD1WVS9oizqsqkyuWmWmD1CJtUsMtMFUWB1ihOelFyMBQLkBcihRlDKtKVcqIGIbKJrkJCw8XgJK0tqQlFiWE4dBVOqyoGLaw9KFmcZTgEeEEq06iiSitJWqSUUTqKJFRRPKtUlKkq0lRUUVFElStJRRRKtUhuaEQVJNaFCoihCrTqlF//2Q=="/>
          <p:cNvSpPr txBox="1"/>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7" name="Google Shape;97;p14"/>
          <p:cNvSpPr/>
          <p:nvPr/>
        </p:nvSpPr>
        <p:spPr>
          <a:xfrm>
            <a:off x="2407549" y="312737"/>
            <a:ext cx="6215062" cy="1071562"/>
          </a:xfrm>
          <a:prstGeom prst="roundRect">
            <a:avLst>
              <a:gd name="adj" fmla="val 16667"/>
            </a:avLst>
          </a:prstGeom>
          <a:gradFill>
            <a:gsLst>
              <a:gs pos="0">
                <a:srgbClr val="9EEAFF"/>
              </a:gs>
              <a:gs pos="35000">
                <a:srgbClr val="BBEFFF"/>
              </a:gs>
              <a:gs pos="100000">
                <a:srgbClr val="E4F9FF"/>
              </a:gs>
            </a:gsLst>
            <a:lin ang="16200000" scaled="0"/>
          </a:gradFill>
          <a:ln w="9525" cap="flat" cmpd="sng">
            <a:solidFill>
              <a:srgbClr val="46AAC5"/>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ts val="3200"/>
              <a:buFont typeface="Open Sans ExtraBold"/>
              <a:buNone/>
            </a:pPr>
            <a:r>
              <a:rPr lang="pt-BR" sz="3200" b="1" dirty="0" smtClean="0">
                <a:solidFill>
                  <a:schemeClr val="bg2">
                    <a:lumMod val="75000"/>
                  </a:schemeClr>
                </a:solidFill>
                <a:latin typeface="Tahoma" pitchFamily="34" charset="0"/>
                <a:ea typeface="Tahoma" pitchFamily="34" charset="0"/>
                <a:cs typeface="Tahoma" pitchFamily="34" charset="0"/>
                <a:sym typeface="Open Sans ExtraBold"/>
              </a:rPr>
              <a:t>Documentos que estarão disponíveis no RH SEMEDI:</a:t>
            </a:r>
            <a:endParaRPr lang="pt-BR" dirty="0">
              <a:solidFill>
                <a:schemeClr val="bg2">
                  <a:lumMod val="75000"/>
                </a:schemeClr>
              </a:solidFill>
              <a:latin typeface="Tahoma" pitchFamily="34" charset="0"/>
              <a:ea typeface="Tahoma" pitchFamily="34" charset="0"/>
              <a:cs typeface="Tahoma" pitchFamily="34" charset="0"/>
            </a:endParaRPr>
          </a:p>
        </p:txBody>
      </p:sp>
      <p:sp>
        <p:nvSpPr>
          <p:cNvPr id="98" name="Google Shape;98;p14" descr="Resultado de imagem para decreto"/>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9" name="Google Shape;99;p14" descr="Resultado de imagem para decreto"/>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00" name="Google Shape;100;p14" descr="C:\Users\ronaldo1\Downloads\01.jpg"/>
          <p:cNvPicPr preferRelativeResize="0"/>
          <p:nvPr/>
        </p:nvPicPr>
        <p:blipFill rotWithShape="1">
          <a:blip r:embed="rId3">
            <a:alphaModFix/>
          </a:blip>
          <a:srcRect/>
          <a:stretch/>
        </p:blipFill>
        <p:spPr>
          <a:xfrm>
            <a:off x="216741" y="4046766"/>
            <a:ext cx="1141382" cy="866686"/>
          </a:xfrm>
          <a:prstGeom prst="rect">
            <a:avLst/>
          </a:prstGeom>
          <a:noFill/>
          <a:ln>
            <a:noFill/>
          </a:ln>
        </p:spPr>
      </p:pic>
      <p:pic>
        <p:nvPicPr>
          <p:cNvPr id="101" name="Google Shape;101;p14"/>
          <p:cNvPicPr preferRelativeResize="0"/>
          <p:nvPr/>
        </p:nvPicPr>
        <p:blipFill rotWithShape="1">
          <a:blip r:embed="rId4">
            <a:alphaModFix/>
          </a:blip>
          <a:srcRect/>
          <a:stretch/>
        </p:blipFill>
        <p:spPr>
          <a:xfrm>
            <a:off x="412722" y="1542212"/>
            <a:ext cx="749420" cy="941896"/>
          </a:xfrm>
          <a:prstGeom prst="rect">
            <a:avLst/>
          </a:prstGeom>
          <a:noFill/>
          <a:ln>
            <a:noFill/>
          </a:ln>
        </p:spPr>
      </p:pic>
      <p:sp>
        <p:nvSpPr>
          <p:cNvPr id="23553" name="Rectangle 1"/>
          <p:cNvSpPr>
            <a:spLocks noChangeArrowheads="1"/>
          </p:cNvSpPr>
          <p:nvPr/>
        </p:nvSpPr>
        <p:spPr bwMode="auto">
          <a:xfrm>
            <a:off x="1421670" y="1256754"/>
            <a:ext cx="7454475" cy="5170646"/>
          </a:xfrm>
          <a:prstGeom prst="rect">
            <a:avLst/>
          </a:prstGeom>
          <a:noFill/>
          <a:ln w="19050">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a:buFont typeface="Wingdings" pitchFamily="2" charset="2"/>
              <a:buChar char="ü"/>
            </a:pPr>
            <a:endParaRPr lang="pt-BR" sz="2000" b="1" dirty="0" smtClean="0"/>
          </a:p>
          <a:p>
            <a:pPr>
              <a:buFont typeface="Wingdings" pitchFamily="2" charset="2"/>
              <a:buChar char="ü"/>
            </a:pPr>
            <a:endParaRPr lang="pt-BR" sz="2000" b="1" dirty="0" smtClean="0"/>
          </a:p>
          <a:p>
            <a:pPr>
              <a:buFont typeface="Wingdings" pitchFamily="2" charset="2"/>
              <a:buChar char="ü"/>
            </a:pPr>
            <a:r>
              <a:rPr lang="pt-BR" sz="2000" b="1" dirty="0"/>
              <a:t>RESOLUÇÃO Nº 04/2020</a:t>
            </a:r>
          </a:p>
          <a:p>
            <a:pPr>
              <a:buFont typeface="Wingdings" pitchFamily="2" charset="2"/>
              <a:buChar char="ü"/>
            </a:pPr>
            <a:r>
              <a:rPr lang="pt-BR" sz="2000" b="1" dirty="0" smtClean="0"/>
              <a:t>DECRETO </a:t>
            </a:r>
            <a:r>
              <a:rPr lang="pt-BR" sz="2000" b="1" dirty="0" smtClean="0"/>
              <a:t>Nº 1452/2010</a:t>
            </a:r>
          </a:p>
          <a:p>
            <a:pPr>
              <a:buFont typeface="Wingdings" pitchFamily="2" charset="2"/>
              <a:buChar char="ü"/>
            </a:pPr>
            <a:r>
              <a:rPr lang="pt-BR" sz="2000" b="1" dirty="0" smtClean="0"/>
              <a:t>DECRETO Nº 4165/2016</a:t>
            </a:r>
          </a:p>
          <a:p>
            <a:pPr>
              <a:buFont typeface="Wingdings" pitchFamily="2" charset="2"/>
              <a:buChar char="ü"/>
            </a:pPr>
            <a:r>
              <a:rPr lang="pt-BR" sz="2000" b="1" dirty="0" smtClean="0"/>
              <a:t>ATA DE COMPOSIÇÃO DE COMITÊS</a:t>
            </a:r>
          </a:p>
          <a:p>
            <a:pPr>
              <a:buFont typeface="Wingdings" pitchFamily="2" charset="2"/>
              <a:buChar char="ü"/>
            </a:pPr>
            <a:r>
              <a:rPr lang="pt-BR" sz="2000" b="1" dirty="0" smtClean="0"/>
              <a:t>ATA DE AVALIAÇÃO DE DESEMPENHO</a:t>
            </a:r>
          </a:p>
          <a:p>
            <a:pPr>
              <a:buFont typeface="Wingdings" pitchFamily="2" charset="2"/>
              <a:buChar char="ü"/>
            </a:pPr>
            <a:r>
              <a:rPr lang="pt-BR" sz="2000" b="1" dirty="0"/>
              <a:t>FORMULÁRIOS DE AVALIAÇÃO DE DESEMPENHO</a:t>
            </a:r>
          </a:p>
          <a:p>
            <a:pPr>
              <a:buFont typeface="Wingdings" pitchFamily="2" charset="2"/>
              <a:buChar char="ü"/>
            </a:pPr>
            <a:r>
              <a:rPr lang="pt-BR" sz="2000" b="1" dirty="0"/>
              <a:t>FORMULÁRIO DE REQUERIMENTO DE </a:t>
            </a:r>
            <a:r>
              <a:rPr lang="pt-BR" sz="2000" b="1" dirty="0" smtClean="0"/>
              <a:t>RECURSO</a:t>
            </a:r>
          </a:p>
          <a:p>
            <a:pPr>
              <a:buFont typeface="Wingdings" pitchFamily="2" charset="2"/>
              <a:buChar char="ü"/>
            </a:pPr>
            <a:r>
              <a:rPr lang="pt-BR" sz="2000" b="1" dirty="0" smtClean="0"/>
              <a:t>FICHA ENCAMINHAMENTO DE PROCESSO</a:t>
            </a:r>
            <a:endParaRPr lang="pt-BR" sz="2000" b="1" dirty="0" smtClean="0"/>
          </a:p>
          <a:p>
            <a:pPr>
              <a:buFont typeface="Wingdings" pitchFamily="2" charset="2"/>
              <a:buChar char="ü"/>
            </a:pPr>
            <a:r>
              <a:rPr lang="pt-BR" sz="2000" b="1" dirty="0" smtClean="0"/>
              <a:t>REPUBLICAÇÃO </a:t>
            </a:r>
            <a:r>
              <a:rPr lang="pt-BR" sz="2000" b="1" dirty="0" smtClean="0"/>
              <a:t>DO SALDO DO BANCO DE HORAS</a:t>
            </a:r>
          </a:p>
          <a:p>
            <a:pPr>
              <a:buFont typeface="Wingdings" pitchFamily="2" charset="2"/>
              <a:buChar char="ü"/>
            </a:pPr>
            <a:r>
              <a:rPr lang="pt-BR" sz="2000" b="1" dirty="0" smtClean="0"/>
              <a:t>BANCO </a:t>
            </a:r>
            <a:r>
              <a:rPr lang="pt-BR" sz="2000" b="1" dirty="0" smtClean="0"/>
              <a:t>DE </a:t>
            </a:r>
            <a:r>
              <a:rPr lang="pt-BR" sz="2000" b="1" dirty="0" smtClean="0"/>
              <a:t>HORAS </a:t>
            </a:r>
            <a:r>
              <a:rPr lang="pt-BR" sz="2000" b="1" dirty="0" smtClean="0"/>
              <a:t>PROVISÓRIO</a:t>
            </a:r>
          </a:p>
          <a:p>
            <a:pPr>
              <a:buFont typeface="Wingdings" pitchFamily="2" charset="2"/>
              <a:buChar char="ü"/>
            </a:pPr>
            <a:r>
              <a:rPr lang="pt-BR" sz="2000" b="1" dirty="0"/>
              <a:t>EDITAL Nº 16/2020</a:t>
            </a:r>
          </a:p>
          <a:p>
            <a:pPr>
              <a:buFont typeface="Wingdings" pitchFamily="2" charset="2"/>
              <a:buChar char="ü"/>
            </a:pPr>
            <a:endParaRPr lang="pt-BR" sz="2000" b="1" dirty="0"/>
          </a:p>
          <a:p>
            <a:pPr>
              <a:buFont typeface="Wingdings" pitchFamily="2" charset="2"/>
              <a:buChar char="ü"/>
            </a:pPr>
            <a:endParaRPr lang="pt-BR" sz="2000" b="1" dirty="0" smtClean="0"/>
          </a:p>
          <a:p>
            <a:endParaRPr lang="pt-BR" sz="1200" dirty="0" smtClean="0"/>
          </a:p>
          <a:p>
            <a:pPr algn="just">
              <a:lnSpc>
                <a:spcPct val="150000"/>
              </a:lnSpc>
            </a:pPr>
            <a:endParaRPr lang="pt-BR"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389896" y="714375"/>
            <a:ext cx="0" cy="5616575"/>
          </a:xfrm>
          <a:prstGeom prst="straightConnector1">
            <a:avLst/>
          </a:prstGeom>
          <a:noFill/>
          <a:ln w="38100" cap="flat" cmpd="sng">
            <a:solidFill>
              <a:srgbClr val="9BBB59"/>
            </a:solidFill>
            <a:prstDash val="solid"/>
            <a:miter lim="800000"/>
            <a:headEnd type="none" w="med" len="med"/>
            <a:tailEnd type="none" w="med" len="med"/>
          </a:ln>
          <a:effectLst>
            <a:outerShdw blurRad="63500" dist="23000" dir="5400000">
              <a:srgbClr val="000000">
                <a:alpha val="34901"/>
              </a:srgbClr>
            </a:outerShdw>
          </a:effectLst>
        </p:spPr>
      </p:cxnSp>
      <p:sp>
        <p:nvSpPr>
          <p:cNvPr id="94" name="Google Shape;94;p14" descr="data:image/jpeg;base64,/9j/4AAQSkZJRgABAQAAAQABAAD/2wCEAAkGBxQTEhQUExQWFBQWGRoYGRYYGBgYFxUbGxQXGRYXHxcYHCggHRslHBoXITEiJikrLi4uFyAzODQsNygtLisBCgoKDg0OGhAQGy8mICY0LDAsLy0sLywsNCw0LywsNC0vLC8sNDQsLDAvLCwsNCwsLCwsLDQsLCwsLywsLCwsLP/AABEIAGMAgwMBEQACEQEDEQH/xAAbAAABBQEBAAAAAAAAAAAAAAADAAECBAUGB//EADcQAAEDAgQEAwYEBgMAAAAAAAEAAhEDIQQSMUEFIlFhcYGREzJCobHRBiPB8AcUUqKy4RVTcv/EABoBAAIDAQEAAAAAAAAAAAAAAAIDAAEEBQb/xAAzEQABAwIEAgoCAQQDAAAAAAABAAIRAyEEEjFBUXEFEyJhgZGhseHwwdEjFDJS8RUzU//aAAwDAQACEQMRAD8A7VeDXo0lIUUgEQCimGIg1DKkKaPIqzJ/Zq8irMlkVZFMyY01RYrzKBYhLVcqOVDlVylCkK00KoUTKlElFElFElFElSiStRSARBRFY1Na1AStXB8Ic67uUf3H7Lq4fo177vsPX4WKri2ts259FdPDqZfGWA1o0tJJOvkPmtpwVF1XLEAAad/+lnGIqBkzqVN/CaZFpHcH7pjujqBECRyKEYqoNbqpVw0wA1pElo2IIBAk7g6rG+hIADQRJA4iLX4jdPbUi89/32RKvBRHK4zbXTvsmv6Lbl7DjPegbjDPaFlnY7CGmQDzZtI1Om3mubisM7DkA3nSFro1hUBItCqkBZYbqnSVEgdUBDeKsSoOahLUQKGQgIRJkKiSiiSiiSpRIIlEVjUxoQkrQ4aPzG8pdEmB/tdDBj+ZsCYustc9g3hboxLv+t/9v3XeFd//AJn0/a5vVt/yHr+lXw+IBcXuBbNmzpEDcW1lZ6NZpcarwROk6RbfTVNfTIbkbfjzVt+JaIjmkSMt5Wp1dgiLzpF0gUzvbmoUcPLTnuXXPY7RGmyGnRlh6y5NzzROqQ7s7JsLWu5pJMExO4tvvBQ0aozGmTvaeH5hXUZYOA5psZSBfSJ2cf8AEqsRTDqtInYn2V0nEMeO5HeWtBJsJ2G58N09xZTaSbftKAc4wgYKnZwjl0BIgkbg+aThmWIi20i8JlV1xx3hY3FcI2m4BpmROXp/pcXHYdlF4DDrtw+F0MNVc9suCzHhcxwWsFDKBEkqUSUUSVKKQCMKirFNv7+q0MCW4rqMBhgxotBIE9SV6jC0BSpi191xq1QvceGyslaUpAwJ/Lb2AHmNQkYX/pbyTK395QagFN+ZonPYtGsjcfqlOAo1M7ROaxG/MflGDnblO26KcWLBoJcZtpERMzpqEw4ltg25M20048NUPVG5Oih/KywgwCSSNw09kP8AT5qZa6JMkdxV9bDgRy5qNSpmYx/Qg26EwULn56bKveNPJEG5XOYi494DHSYMGL3kaR5wmYpzRScCdrIKIJeITfma8oj4bmfOLKfzm9uXHx28lP49L8/hZfFqZc6S1oLQCYMkgkj5LlY9jnuzEAEAE3kxp6LZhnBogHX3WTVC5LwtzSgFIKYmVKJKKJKKItMJrQhKuUKZ5XZSWAyTtbxWykx1qmUloN1ne4XbNyuoqVABJNl6hz2tGY6LjhpJgILqxcQGEaSSZIjYeJv6JJql7gKcaTP3imBgaJehNc9gAIbc+9NrncapQdVpNDSBc6za/FGQx5mfBGw2FazTU6n6+CdRw7KWmu5S6lUv5IGJw4LyLc7DfuIg+UpNai11XL/kD5jQ+qZTqEMngUWniYs/lI32d3B/RMbXy9mrY+h5H8aoTTm7L+6BTo5y4SQyZ0iSZm56GCkNpdaXNk5ddIuZ9kwvyAGL85Ra+ClpAPMY5nX3ny8k2phQ5hANzub/AHwQNrQ4E6cAouqVBDOUkgw47946oS+s0inaTofhWG0z2tuChVwTnSHOsBDTvrN/khfhalSQ920A7+KttZrYLRz+FgVmEEgiDuOi8/UaQYIuumwg3CrOCzEJwUECtJRRJUoj0wtDAgcum4QSaQB0EgdwvTdHkuoAO7x4Lj4kRUspHDtFRkCLOPpEHyn5ojRY2szKOP4VdY4sMngonDim5rh/5udJI08L27qjRbRe17eVzx+6KxUNRpaeaLjHAjIDzOt4DcpmIcHDqhqfbigpAg59grIWlKVKo4ioXfC0BpHqSfKyxPc4VjU2AAPvPhZaGgGmG7m49lZcWusYM7LUSx/ZMFJGZt0PC6uAktBgTe+/lp80qhOZwGg0n18EdTQHdNWxBuGNJIgTsCftqqqVnSW0xJ47T8alRtMWLigUsNUklzoMQCIvdxG2lwkMw9cklzrxE24n0TXVKcCB9srNOveHDKfVp8CtTapnK8QfTzSSy0tMj1WRxjK54LbyIPQx0K4/SGR9QOZ48LcPsLdhczWwVlPYuU5q2hyHkO2qXkJMBFmCg4ICIRSoyqhRWqS0sS3LouG12tptDjB1vbUmF6LB1mMota4xzXKrsc55ICJjakZXNEuvBEQex7FMxLyMrmCTtw5eKCi2ZDtN1NuEBu/mJ9B2ARjDh16lz6eSE1SLMsEChUyF0glsxn1IgDXt3SaTzRLpktnXU6b93f5pj29ZEa8P0jMmpeYZsBq7vPRNbmrdqYbtGp75/SAxTtF0enTAEDT6p7GNaIalucSZKpYwNYaeRrc2aANLGxlY8RlpFnVtGafsrRSl4dmJiEmYkte4ZeYgcoNib3noRF+yptYsquaW3MW7+Pl7KGmHMBmw9lbw9PK2DrcnxJWykwsbB13SHuzGQipiBVuIsBpmdrrNjGg0TO106gSHiEPE8PDyDJbAiBGm2qXWwTapBBi0ImYgskRKrVeEsgnOQBqTlgJLuimHRx9EwYx3ALhfxhxk0XGhSLSS053/ABAEkACLA5d+66HRfRjKY6x47UmOSlWsX22S4Vj3Ow1Jz3FzpeC462LYE72j1K5nT9ICs3KIstGEdAIVr+YHVefyLZmWo3Q+CMaFUdV0GBayowkZtMvN20jwK9DhRSr0yWzpF/xyXLrF9N0GONkfBsYQDADhqOh3tstGHbTIBA7Q17ilVS4GJtsra1JKr4USHHZzjHcafdIodoOOxJTaliBuAhYjChrSWgmL5ZOX0CVVw7GMJaO+JMeSNlUucAT47pYbAtDRMHwkCDcb/NSjhKbWifSR95qVK7if2jOwrcpA1O+p7XKacOzKWjffUpYqukFDYM4kmHtJEjYi2+x6IGjrm5jZwm4+6HgiP8ZjYpmYslrYEudMXtbfsFTcQ5zBAuZjhzVmkA4ybBGwryQc0EgkSLAxvCbRc4tObUGEFQAGyq4mXOJvDC229nAkx4fRZa01HE7Nj3kmOSczsgDjPsi8RxzKdJz3vDWx7xMaiy6NPtxlus0HReFOxlSHNzvyuMubmMOPUjcrsZRrCatjgX4ebVph1R5pZqjWUyWmHzMxbmOg1Wavim0nAHf3VXOittwbsNTq0qrmsObOwZmlxtlgsB5ZEGey5fSzqVVgvcbJ1AkOkILcTbVeYLVvldrgi3MC8w0X0nQjXsgwxpioDUMAePmiqh2Uhoutb/mBIDafLvoD5Bdb/kwHAMZ2Vi/pLdp10bC13vLnsaADA5j02geKfQq1KrnVKbbGNTw5JdRjGANcfJSz1Xhw5RIgi4LD172Vh2IqtIsNt5H79EMUmEG/Hmie3c0hpZt8JmAOx8Qmdc+mQwt8uHJDka4FwPmg1cWXSAfZRYZm6ne+kJT8S55IBybXG6Y2kG3Izcir9JgDQBoBC3saGtDRoFmcSSSULHPIYYmbAR1JtqlYlzm0zl1tCOiAXX0Q8OWscQXy5xBjoY6gfuEukWU3lpdJd7x3In5ntkCwUq5ZTBcA0E2GgmSiqmnQBeAAdOCpmeocpJhJjwwNaOYkTbfq6fEqNcKbWsbc93uoQXkuNh9siUKZlznRJiw0AAsPqjpMcCXP1MacPsoXuEAN2XnX8TnlnsqYs1xe7sYygT4SVs6NoBheQIvbkjc/NF1wS6qpddxKlUpYWjTpNdUa38/2zT7hIBy8pOhnWFwOkHOc7+3TdFTiSuew9IuMm5Jkn9Vw6jlraFrNwhhZM4T8q61rliBWiEZj05r0stW3wKuOZu85h6AFdvouqO0zfVc/GMNneCuYjDFzjBgOyyZuMpOnyWyrQc95gwDEne06JDKga0TqJ5XUcPSAqu65Rc6uk6+URZDSphuIdxjfU9/hore4mkOfkrhC2m9is6rUmOp8obmbtBAInYrKxr6IytEjbZOcWvuTBQ6eeq0Zg1oOsTJvp2QM62uwZ4A34/CI5KbuzJKJVo5cpY0cvwi0zqfFMfSyZXU26bc/yha/NIcdUCpiGtfNT3iIDRfK3r5rO+u2nUzVdeAvA+UxtMvZDNPKSq78bTaS6nmnpHK6/fTfRZ3YqixxdRmeVj56eCaKL3AB8flaeGxLXiWnxG4XToV2VhLT+1kqU3MMFcL/ABM4e+plqNILaTTmb0kiTOmgFtVuwtdgfk3KjQQJXnlGg585Wl0AuMCYA1PkukSBqrV6u72LRSbZ7xmqneD7tPwi56k9l5/pPFFzsjTYJ1Ns3V/hVHRebrOW6mFuigFklPhXkpGpAogVRVihXLSCDBGifSquY4OabhKewOEFaDOL1JkkEf06D7roN6SrZsxIPdssxwjIgeaIeKnPmyjSAC7Trtvb0TD0iesz5doF/jdD/SjLln0VtnGWbtcPQrW3pOmdQQkHBu2IVyhiGvHKfuPJbKVenVEtP7SH03MNwh0BkdkmW5ZHURqPmEumOqd1cy2Ld0a/hE/ttzb7rPx3FZswwP6t1z8T0hmEUjHetVLCxd6yn1bkkknvquU6oSZJWwMUPaIOsR5U7axFwSD2MKxVIMgwqLAbFc/+JOFmu5jhUawNblymbHMTNhvPyXo+i+lMPQoCm+xusNai8vJCLw7jhw9MMe+k4MHLlpuDvCdL6X6rVUx+GddpMrOaDuC4yixz3lzrkmSep3XEqVJuVra1dTwuhAC5tVy1MC1wFnlNREKtJWopAqwVFIPRByGE4qK86rKpCoiD1WVS9oizqsqkyuWmWmD1CJtUsMtMFUWB1ihOelFyMBQLkBcihRlDKtKVcqIGIbKJrkJCw8XgJK0tqQlFiWE4dBVOqyoGLaw9KFmcZTgEeEEq06iiSitJWqSUUTqKJFRRPKtUlKkq0lRUUVFElStJRRRKtUhuaEQVJNaFCoihCrTqlF//2Q=="/>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5" name="Google Shape;95;p14" descr="data:image/jpeg;base64,/9j/4AAQSkZJRgABAQAAAQABAAD/2wCEAAkGBxQTEhQUExQWFBQWGRoYGRYYGBgYFxUbGxQXGRYXHxcYHCggHRslHBoXITEiJikrLi4uFyAzODQsNygtLisBCgoKDg0OGhAQGy8mICY0LDAsLy0sLywsNCw0LywsNC0vLC8sNDQsLDAvLCwsNCwsLCwsLDQsLCwsLywsLCwsLP/AABEIAGMAgwMBEQACEQEDEQH/xAAbAAABBQEBAAAAAAAAAAAAAAADAAECBAUGB//EADcQAAEDAgQEAwYEBgMAAAAAAAEAAhEDIQQSMUEFIlFhcYGREzJCobHRBiPB8AcUUqKy4RVTcv/EABoBAAIDAQEAAAAAAAAAAAAAAAIDAAEEBQb/xAAzEQABAwIEAgoCAQQDAAAAAAABAAIRAyEEEjFBUXEFEyJhgZGhseHwwdEjFDJS8RUzU//aAAwDAQACEQMRAD8A7VeDXo0lIUUgEQCimGIg1DKkKaPIqzJ/Zq8irMlkVZFMyY01RYrzKBYhLVcqOVDlVylCkK00KoUTKlElFElFElFElSiStRSARBRFY1Na1AStXB8Ic67uUf3H7Lq4fo177vsPX4WKri2ts259FdPDqZfGWA1o0tJJOvkPmtpwVF1XLEAAad/+lnGIqBkzqVN/CaZFpHcH7pjujqBECRyKEYqoNbqpVw0wA1pElo2IIBAk7g6rG+hIADQRJA4iLX4jdPbUi89/32RKvBRHK4zbXTvsmv6Lbl7DjPegbjDPaFlnY7CGmQDzZtI1Om3mubisM7DkA3nSFro1hUBItCqkBZYbqnSVEgdUBDeKsSoOahLUQKGQgIRJkKiSiiSiiSpRIIlEVjUxoQkrQ4aPzG8pdEmB/tdDBj+ZsCYustc9g3hboxLv+t/9v3XeFd//AJn0/a5vVt/yHr+lXw+IBcXuBbNmzpEDcW1lZ6NZpcarwROk6RbfTVNfTIbkbfjzVt+JaIjmkSMt5Wp1dgiLzpF0gUzvbmoUcPLTnuXXPY7RGmyGnRlh6y5NzzROqQ7s7JsLWu5pJMExO4tvvBQ0aozGmTvaeH5hXUZYOA5psZSBfSJ2cf8AEqsRTDqtInYn2V0nEMeO5HeWtBJsJ2G58N09xZTaSbftKAc4wgYKnZwjl0BIgkbg+aThmWIi20i8JlV1xx3hY3FcI2m4BpmROXp/pcXHYdlF4DDrtw+F0MNVc9suCzHhcxwWsFDKBEkqUSUUSVKKQCMKirFNv7+q0MCW4rqMBhgxotBIE9SV6jC0BSpi191xq1QvceGyslaUpAwJ/Lb2AHmNQkYX/pbyTK395QagFN+ZonPYtGsjcfqlOAo1M7ROaxG/MflGDnblO26KcWLBoJcZtpERMzpqEw4ltg25M20048NUPVG5Oih/KywgwCSSNw09kP8AT5qZa6JMkdxV9bDgRy5qNSpmYx/Qg26EwULn56bKveNPJEG5XOYi494DHSYMGL3kaR5wmYpzRScCdrIKIJeITfma8oj4bmfOLKfzm9uXHx28lP49L8/hZfFqZc6S1oLQCYMkgkj5LlY9jnuzEAEAE3kxp6LZhnBogHX3WTVC5LwtzSgFIKYmVKJKKJKKItMJrQhKuUKZ5XZSWAyTtbxWykx1qmUloN1ne4XbNyuoqVABJNl6hz2tGY6LjhpJgILqxcQGEaSSZIjYeJv6JJql7gKcaTP3imBgaJehNc9gAIbc+9NrncapQdVpNDSBc6za/FGQx5mfBGw2FazTU6n6+CdRw7KWmu5S6lUv5IGJw4LyLc7DfuIg+UpNai11XL/kD5jQ+qZTqEMngUWniYs/lI32d3B/RMbXy9mrY+h5H8aoTTm7L+6BTo5y4SQyZ0iSZm56GCkNpdaXNk5ddIuZ9kwvyAGL85Ra+ClpAPMY5nX3ny8k2phQ5hANzub/AHwQNrQ4E6cAouqVBDOUkgw47946oS+s0inaTofhWG0z2tuChVwTnSHOsBDTvrN/khfhalSQ920A7+KttZrYLRz+FgVmEEgiDuOi8/UaQYIuumwg3CrOCzEJwUECtJRRJUoj0wtDAgcum4QSaQB0EgdwvTdHkuoAO7x4Lj4kRUspHDtFRkCLOPpEHyn5ojRY2szKOP4VdY4sMngonDim5rh/5udJI08L27qjRbRe17eVzx+6KxUNRpaeaLjHAjIDzOt4DcpmIcHDqhqfbigpAg59grIWlKVKo4ioXfC0BpHqSfKyxPc4VjU2AAPvPhZaGgGmG7m49lZcWusYM7LUSx/ZMFJGZt0PC6uAktBgTe+/lp80qhOZwGg0n18EdTQHdNWxBuGNJIgTsCftqqqVnSW0xJ47T8alRtMWLigUsNUklzoMQCIvdxG2lwkMw9cklzrxE24n0TXVKcCB9srNOveHDKfVp8CtTapnK8QfTzSSy0tMj1WRxjK54LbyIPQx0K4/SGR9QOZ48LcPsLdhczWwVlPYuU5q2hyHkO2qXkJMBFmCg4ICIRSoyqhRWqS0sS3LouG12tptDjB1vbUmF6LB1mMota4xzXKrsc55ICJjakZXNEuvBEQex7FMxLyMrmCTtw5eKCi2ZDtN1NuEBu/mJ9B2ARjDh16lz6eSE1SLMsEChUyF0glsxn1IgDXt3SaTzRLpktnXU6b93f5pj29ZEa8P0jMmpeYZsBq7vPRNbmrdqYbtGp75/SAxTtF0enTAEDT6p7GNaIalucSZKpYwNYaeRrc2aANLGxlY8RlpFnVtGafsrRSl4dmJiEmYkte4ZeYgcoNib3noRF+yptYsquaW3MW7+Pl7KGmHMBmw9lbw9PK2DrcnxJWykwsbB13SHuzGQipiBVuIsBpmdrrNjGg0TO106gSHiEPE8PDyDJbAiBGm2qXWwTapBBi0ImYgskRKrVeEsgnOQBqTlgJLuimHRx9EwYx3ALhfxhxk0XGhSLSS053/ABAEkACLA5d+66HRfRjKY6x47UmOSlWsX22S4Vj3Ow1Jz3FzpeC462LYE72j1K5nT9ICs3KIstGEdAIVr+YHVefyLZmWo3Q+CMaFUdV0GBayowkZtMvN20jwK9DhRSr0yWzpF/xyXLrF9N0GONkfBsYQDADhqOh3tstGHbTIBA7Q17ilVS4GJtsra1JKr4USHHZzjHcafdIodoOOxJTaliBuAhYjChrSWgmL5ZOX0CVVw7GMJaO+JMeSNlUucAT47pYbAtDRMHwkCDcb/NSjhKbWifSR95qVK7if2jOwrcpA1O+p7XKacOzKWjffUpYqukFDYM4kmHtJEjYi2+x6IGjrm5jZwm4+6HgiP8ZjYpmYslrYEudMXtbfsFTcQ5zBAuZjhzVmkA4ybBGwryQc0EgkSLAxvCbRc4tObUGEFQAGyq4mXOJvDC229nAkx4fRZa01HE7Nj3kmOSczsgDjPsi8RxzKdJz3vDWx7xMaiy6NPtxlus0HReFOxlSHNzvyuMubmMOPUjcrsZRrCatjgX4ebVph1R5pZqjWUyWmHzMxbmOg1Wavim0nAHf3VXOittwbsNTq0qrmsObOwZmlxtlgsB5ZEGey5fSzqVVgvcbJ1AkOkILcTbVeYLVvldrgi3MC8w0X0nQjXsgwxpioDUMAePmiqh2Uhoutb/mBIDafLvoD5Bdb/kwHAMZ2Vi/pLdp10bC13vLnsaADA5j02geKfQq1KrnVKbbGNTw5JdRjGANcfJSz1Xhw5RIgi4LD172Vh2IqtIsNt5H79EMUmEG/Hmie3c0hpZt8JmAOx8Qmdc+mQwt8uHJDka4FwPmg1cWXSAfZRYZm6ne+kJT8S55IBybXG6Y2kG3Izcir9JgDQBoBC3saGtDRoFmcSSSULHPIYYmbAR1JtqlYlzm0zl1tCOiAXX0Q8OWscQXy5xBjoY6gfuEukWU3lpdJd7x3In5ntkCwUq5ZTBcA0E2GgmSiqmnQBeAAdOCpmeocpJhJjwwNaOYkTbfq6fEqNcKbWsbc93uoQXkuNh9siUKZlznRJiw0AAsPqjpMcCXP1MacPsoXuEAN2XnX8TnlnsqYs1xe7sYygT4SVs6NoBheQIvbkjc/NF1wS6qpddxKlUpYWjTpNdUa38/2zT7hIBy8pOhnWFwOkHOc7+3TdFTiSuew9IuMm5Jkn9Vw6jlraFrNwhhZM4T8q61rliBWiEZj05r0stW3wKuOZu85h6AFdvouqO0zfVc/GMNneCuYjDFzjBgOyyZuMpOnyWyrQc95gwDEne06JDKga0TqJ5XUcPSAqu65Rc6uk6+URZDSphuIdxjfU9/hore4mkOfkrhC2m9is6rUmOp8obmbtBAInYrKxr6IytEjbZOcWvuTBQ6eeq0Zg1oOsTJvp2QM62uwZ4A34/CI5KbuzJKJVo5cpY0cvwi0zqfFMfSyZXU26bc/yha/NIcdUCpiGtfNT3iIDRfK3r5rO+u2nUzVdeAvA+UxtMvZDNPKSq78bTaS6nmnpHK6/fTfRZ3YqixxdRmeVj56eCaKL3AB8flaeGxLXiWnxG4XToV2VhLT+1kqU3MMFcL/ABM4e+plqNILaTTmb0kiTOmgFtVuwtdgfk3KjQQJXnlGg585Wl0AuMCYA1PkukSBqrV6u72LRSbZ7xmqneD7tPwi56k9l5/pPFFzsjTYJ1Ns3V/hVHRebrOW6mFuigFklPhXkpGpAogVRVihXLSCDBGifSquY4OabhKewOEFaDOL1JkkEf06D7roN6SrZsxIPdssxwjIgeaIeKnPmyjSAC7Trtvb0TD0iesz5doF/jdD/SjLln0VtnGWbtcPQrW3pOmdQQkHBu2IVyhiGvHKfuPJbKVenVEtP7SH03MNwh0BkdkmW5ZHURqPmEumOqd1cy2Ld0a/hE/ttzb7rPx3FZswwP6t1z8T0hmEUjHetVLCxd6yn1bkkknvquU6oSZJWwMUPaIOsR5U7axFwSD2MKxVIMgwqLAbFc/+JOFmu5jhUawNblymbHMTNhvPyXo+i+lMPQoCm+xusNai8vJCLw7jhw9MMe+k4MHLlpuDvCdL6X6rVUx+GddpMrOaDuC4yixz3lzrkmSep3XEqVJuVra1dTwuhAC5tVy1MC1wFnlNREKtJWopAqwVFIPRByGE4qK86rKpCoiD1WVS9oizqsqkyuWmWmD1CJtUsMtMFUWB1ihOelFyMBQLkBcihRlDKtKVcqIGIbKJrkJCw8XgJK0tqQlFiWE4dBVOqyoGLaw9KFmcZTgEeEEq06iiSitJWqSUUTqKJFRRPKtUlKkq0lRUUVFElStJRRRKtUhuaEQVJNaFCoihCrTqlF//2Q=="/>
          <p:cNvSpPr txBox="1"/>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8" name="Google Shape;98;p14" descr="Resultado de imagem para decreto"/>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9" name="Google Shape;99;p14" descr="Resultado de imagem para decreto"/>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00" name="Google Shape;100;p14" descr="C:\Users\ronaldo1\Downloads\01.jpg"/>
          <p:cNvPicPr preferRelativeResize="0"/>
          <p:nvPr/>
        </p:nvPicPr>
        <p:blipFill rotWithShape="1">
          <a:blip r:embed="rId3">
            <a:alphaModFix/>
          </a:blip>
          <a:srcRect/>
          <a:stretch/>
        </p:blipFill>
        <p:spPr>
          <a:xfrm>
            <a:off x="216741" y="4046766"/>
            <a:ext cx="1141382" cy="866686"/>
          </a:xfrm>
          <a:prstGeom prst="rect">
            <a:avLst/>
          </a:prstGeom>
          <a:noFill/>
          <a:ln>
            <a:noFill/>
          </a:ln>
        </p:spPr>
      </p:pic>
      <p:pic>
        <p:nvPicPr>
          <p:cNvPr id="101" name="Google Shape;101;p14"/>
          <p:cNvPicPr preferRelativeResize="0"/>
          <p:nvPr/>
        </p:nvPicPr>
        <p:blipFill rotWithShape="1">
          <a:blip r:embed="rId4">
            <a:alphaModFix/>
          </a:blip>
          <a:srcRect/>
          <a:stretch/>
        </p:blipFill>
        <p:spPr>
          <a:xfrm>
            <a:off x="412722" y="1542212"/>
            <a:ext cx="749420" cy="941896"/>
          </a:xfrm>
          <a:prstGeom prst="rect">
            <a:avLst/>
          </a:prstGeom>
          <a:noFill/>
          <a:ln>
            <a:noFill/>
          </a:ln>
        </p:spPr>
      </p:pic>
      <p:pic>
        <p:nvPicPr>
          <p:cNvPr id="2" name="Imagem 1"/>
          <p:cNvPicPr>
            <a:picLocks noChangeAspect="1"/>
          </p:cNvPicPr>
          <p:nvPr/>
        </p:nvPicPr>
        <p:blipFill>
          <a:blip r:embed="rId5"/>
          <a:stretch>
            <a:fillRect/>
          </a:stretch>
        </p:blipFill>
        <p:spPr>
          <a:xfrm>
            <a:off x="155574" y="218315"/>
            <a:ext cx="8851947" cy="6373554"/>
          </a:xfrm>
          <a:prstGeom prst="rect">
            <a:avLst/>
          </a:prstGeom>
        </p:spPr>
      </p:pic>
    </p:spTree>
    <p:extLst>
      <p:ext uri="{BB962C8B-B14F-4D97-AF65-F5344CB8AC3E}">
        <p14:creationId xmlns:p14="http://schemas.microsoft.com/office/powerpoint/2010/main" val="2782975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485466" y="569047"/>
            <a:ext cx="0" cy="5616575"/>
          </a:xfrm>
          <a:prstGeom prst="straightConnector1">
            <a:avLst/>
          </a:prstGeom>
          <a:noFill/>
          <a:ln w="38100" cap="flat" cmpd="sng">
            <a:solidFill>
              <a:srgbClr val="9BBB59"/>
            </a:solidFill>
            <a:prstDash val="solid"/>
            <a:miter lim="800000"/>
            <a:headEnd type="none" w="med" len="med"/>
            <a:tailEnd type="none" w="med" len="med"/>
          </a:ln>
          <a:effectLst>
            <a:outerShdw blurRad="63500" dist="23000" dir="5400000">
              <a:srgbClr val="000000">
                <a:alpha val="34901"/>
              </a:srgbClr>
            </a:outerShdw>
          </a:effectLst>
        </p:spPr>
      </p:cxnSp>
      <p:sp>
        <p:nvSpPr>
          <p:cNvPr id="94" name="Google Shape;94;p14" descr="data:image/jpeg;base64,/9j/4AAQSkZJRgABAQAAAQABAAD/2wCEAAkGBxQTEhQUExQWFBQWGRoYGRYYGBgYFxUbGxQXGRYXHxcYHCggHRslHBoXITEiJikrLi4uFyAzODQsNygtLisBCgoKDg0OGhAQGy8mICY0LDAsLy0sLywsNCw0LywsNC0vLC8sNDQsLDAvLCwsNCwsLCwsLDQsLCwsLywsLCwsLP/AABEIAGMAgwMBEQACEQEDEQH/xAAbAAABBQEBAAAAAAAAAAAAAAADAAECBAUGB//EADcQAAEDAgQEAwYEBgMAAAAAAAEAAhEDIQQSMUEFIlFhcYGREzJCobHRBiPB8AcUUqKy4RVTcv/EABoBAAIDAQEAAAAAAAAAAAAAAAIDAAEEBQb/xAAzEQABAwIEAgoCAQQDAAAAAAABAAIRAyEEEjFBUXEFEyJhgZGhseHwwdEjFDJS8RUzU//aAAwDAQACEQMRAD8A7VeDXo0lIUUgEQCimGIg1DKkKaPIqzJ/Zq8irMlkVZFMyY01RYrzKBYhLVcqOVDlVylCkK00KoUTKlElFElFElFElSiStRSARBRFY1Na1AStXB8Ic67uUf3H7Lq4fo177vsPX4WKri2ts259FdPDqZfGWA1o0tJJOvkPmtpwVF1XLEAAad/+lnGIqBkzqVN/CaZFpHcH7pjujqBECRyKEYqoNbqpVw0wA1pElo2IIBAk7g6rG+hIADQRJA4iLX4jdPbUi89/32RKvBRHK4zbXTvsmv6Lbl7DjPegbjDPaFlnY7CGmQDzZtI1Om3mubisM7DkA3nSFro1hUBItCqkBZYbqnSVEgdUBDeKsSoOahLUQKGQgIRJkKiSiiSiiSpRIIlEVjUxoQkrQ4aPzG8pdEmB/tdDBj+ZsCYustc9g3hboxLv+t/9v3XeFd//AJn0/a5vVt/yHr+lXw+IBcXuBbNmzpEDcW1lZ6NZpcarwROk6RbfTVNfTIbkbfjzVt+JaIjmkSMt5Wp1dgiLzpF0gUzvbmoUcPLTnuXXPY7RGmyGnRlh6y5NzzROqQ7s7JsLWu5pJMExO4tvvBQ0aozGmTvaeH5hXUZYOA5psZSBfSJ2cf8AEqsRTDqtInYn2V0nEMeO5HeWtBJsJ2G58N09xZTaSbftKAc4wgYKnZwjl0BIgkbg+aThmWIi20i8JlV1xx3hY3FcI2m4BpmROXp/pcXHYdlF4DDrtw+F0MNVc9suCzHhcxwWsFDKBEkqUSUUSVKKQCMKirFNv7+q0MCW4rqMBhgxotBIE9SV6jC0BSpi191xq1QvceGyslaUpAwJ/Lb2AHmNQkYX/pbyTK395QagFN+ZonPYtGsjcfqlOAo1M7ROaxG/MflGDnblO26KcWLBoJcZtpERMzpqEw4ltg25M20048NUPVG5Oih/KywgwCSSNw09kP8AT5qZa6JMkdxV9bDgRy5qNSpmYx/Qg26EwULn56bKveNPJEG5XOYi494DHSYMGL3kaR5wmYpzRScCdrIKIJeITfma8oj4bmfOLKfzm9uXHx28lP49L8/hZfFqZc6S1oLQCYMkgkj5LlY9jnuzEAEAE3kxp6LZhnBogHX3WTVC5LwtzSgFIKYmVKJKKJKKItMJrQhKuUKZ5XZSWAyTtbxWykx1qmUloN1ne4XbNyuoqVABJNl6hz2tGY6LjhpJgILqxcQGEaSSZIjYeJv6JJql7gKcaTP3imBgaJehNc9gAIbc+9NrncapQdVpNDSBc6za/FGQx5mfBGw2FazTU6n6+CdRw7KWmu5S6lUv5IGJw4LyLc7DfuIg+UpNai11XL/kD5jQ+qZTqEMngUWniYs/lI32d3B/RMbXy9mrY+h5H8aoTTm7L+6BTo5y4SQyZ0iSZm56GCkNpdaXNk5ddIuZ9kwvyAGL85Ra+ClpAPMY5nX3ny8k2phQ5hANzub/AHwQNrQ4E6cAouqVBDOUkgw47946oS+s0inaTofhWG0z2tuChVwTnSHOsBDTvrN/khfhalSQ920A7+KttZrYLRz+FgVmEEgiDuOi8/UaQYIuumwg3CrOCzEJwUECtJRRJUoj0wtDAgcum4QSaQB0EgdwvTdHkuoAO7x4Lj4kRUspHDtFRkCLOPpEHyn5ojRY2szKOP4VdY4sMngonDim5rh/5udJI08L27qjRbRe17eVzx+6KxUNRpaeaLjHAjIDzOt4DcpmIcHDqhqfbigpAg59grIWlKVKo4ioXfC0BpHqSfKyxPc4VjU2AAPvPhZaGgGmG7m49lZcWusYM7LUSx/ZMFJGZt0PC6uAktBgTe+/lp80qhOZwGg0n18EdTQHdNWxBuGNJIgTsCftqqqVnSW0xJ47T8alRtMWLigUsNUklzoMQCIvdxG2lwkMw9cklzrxE24n0TXVKcCB9srNOveHDKfVp8CtTapnK8QfTzSSy0tMj1WRxjK54LbyIPQx0K4/SGR9QOZ48LcPsLdhczWwVlPYuU5q2hyHkO2qXkJMBFmCg4ICIRSoyqhRWqS0sS3LouG12tptDjB1vbUmF6LB1mMota4xzXKrsc55ICJjakZXNEuvBEQex7FMxLyMrmCTtw5eKCi2ZDtN1NuEBu/mJ9B2ARjDh16lz6eSE1SLMsEChUyF0glsxn1IgDXt3SaTzRLpktnXU6b93f5pj29ZEa8P0jMmpeYZsBq7vPRNbmrdqYbtGp75/SAxTtF0enTAEDT6p7GNaIalucSZKpYwNYaeRrc2aANLGxlY8RlpFnVtGafsrRSl4dmJiEmYkte4ZeYgcoNib3noRF+yptYsquaW3MW7+Pl7KGmHMBmw9lbw9PK2DrcnxJWykwsbB13SHuzGQipiBVuIsBpmdrrNjGg0TO106gSHiEPE8PDyDJbAiBGm2qXWwTapBBi0ImYgskRKrVeEsgnOQBqTlgJLuimHRx9EwYx3ALhfxhxk0XGhSLSS053/ABAEkACLA5d+66HRfRjKY6x47UmOSlWsX22S4Vj3Ow1Jz3FzpeC462LYE72j1K5nT9ICs3KIstGEdAIVr+YHVefyLZmWo3Q+CMaFUdV0GBayowkZtMvN20jwK9DhRSr0yWzpF/xyXLrF9N0GONkfBsYQDADhqOh3tstGHbTIBA7Q17ilVS4GJtsra1JKr4USHHZzjHcafdIodoOOxJTaliBuAhYjChrSWgmL5ZOX0CVVw7GMJaO+JMeSNlUucAT47pYbAtDRMHwkCDcb/NSjhKbWifSR95qVK7if2jOwrcpA1O+p7XKacOzKWjffUpYqukFDYM4kmHtJEjYi2+x6IGjrm5jZwm4+6HgiP8ZjYpmYslrYEudMXtbfsFTcQ5zBAuZjhzVmkA4ybBGwryQc0EgkSLAxvCbRc4tObUGEFQAGyq4mXOJvDC229nAkx4fRZa01HE7Nj3kmOSczsgDjPsi8RxzKdJz3vDWx7xMaiy6NPtxlus0HReFOxlSHNzvyuMubmMOPUjcrsZRrCatjgX4ebVph1R5pZqjWUyWmHzMxbmOg1Wavim0nAHf3VXOittwbsNTq0qrmsObOwZmlxtlgsB5ZEGey5fSzqVVgvcbJ1AkOkILcTbVeYLVvldrgi3MC8w0X0nQjXsgwxpioDUMAePmiqh2Uhoutb/mBIDafLvoD5Bdb/kwHAMZ2Vi/pLdp10bC13vLnsaADA5j02geKfQq1KrnVKbbGNTw5JdRjGANcfJSz1Xhw5RIgi4LD172Vh2IqtIsNt5H79EMUmEG/Hmie3c0hpZt8JmAOx8Qmdc+mQwt8uHJDka4FwPmg1cWXSAfZRYZm6ne+kJT8S55IBybXG6Y2kG3Izcir9JgDQBoBC3saGtDRoFmcSSSULHPIYYmbAR1JtqlYlzm0zl1tCOiAXX0Q8OWscQXy5xBjoY6gfuEukWU3lpdJd7x3In5ntkCwUq5ZTBcA0E2GgmSiqmnQBeAAdOCpmeocpJhJjwwNaOYkTbfq6fEqNcKbWsbc93uoQXkuNh9siUKZlznRJiw0AAsPqjpMcCXP1MacPsoXuEAN2XnX8TnlnsqYs1xe7sYygT4SVs6NoBheQIvbkjc/NF1wS6qpddxKlUpYWjTpNdUa38/2zT7hIBy8pOhnWFwOkHOc7+3TdFTiSuew9IuMm5Jkn9Vw6jlraFrNwhhZM4T8q61rliBWiEZj05r0stW3wKuOZu85h6AFdvouqO0zfVc/GMNneCuYjDFzjBgOyyZuMpOnyWyrQc95gwDEne06JDKga0TqJ5XUcPSAqu65Rc6uk6+URZDSphuIdxjfU9/hore4mkOfkrhC2m9is6rUmOp8obmbtBAInYrKxr6IytEjbZOcWvuTBQ6eeq0Zg1oOsTJvp2QM62uwZ4A34/CI5KbuzJKJVo5cpY0cvwi0zqfFMfSyZXU26bc/yha/NIcdUCpiGtfNT3iIDRfK3r5rO+u2nUzVdeAvA+UxtMvZDNPKSq78bTaS6nmnpHK6/fTfRZ3YqixxdRmeVj56eCaKL3AB8flaeGxLXiWnxG4XToV2VhLT+1kqU3MMFcL/ABM4e+plqNILaTTmb0kiTOmgFtVuwtdgfk3KjQQJXnlGg585Wl0AuMCYA1PkukSBqrV6u72LRSbZ7xmqneD7tPwi56k9l5/pPFFzsjTYJ1Ns3V/hVHRebrOW6mFuigFklPhXkpGpAogVRVihXLSCDBGifSquY4OabhKewOEFaDOL1JkkEf06D7roN6SrZsxIPdssxwjIgeaIeKnPmyjSAC7Trtvb0TD0iesz5doF/jdD/SjLln0VtnGWbtcPQrW3pOmdQQkHBu2IVyhiGvHKfuPJbKVenVEtP7SH03MNwh0BkdkmW5ZHURqPmEumOqd1cy2Ld0a/hE/ttzb7rPx3FZswwP6t1z8T0hmEUjHetVLCxd6yn1bkkknvquU6oSZJWwMUPaIOsR5U7axFwSD2MKxVIMgwqLAbFc/+JOFmu5jhUawNblymbHMTNhvPyXo+i+lMPQoCm+xusNai8vJCLw7jhw9MMe+k4MHLlpuDvCdL6X6rVUx+GddpMrOaDuC4yixz3lzrkmSep3XEqVJuVra1dTwuhAC5tVy1MC1wFnlNREKtJWopAqwVFIPRByGE4qK86rKpCoiD1WVS9oizqsqkyuWmWmD1CJtUsMtMFUWB1ihOelFyMBQLkBcihRlDKtKVcqIGIbKJrkJCw8XgJK0tqQlFiWE4dBVOqyoGLaw9KFmcZTgEeEEq06iiSitJWqSUUTqKJFRRPKtUlKkq0lRUUVFElStJRRRKtUhuaEQVJNaFCoihCrTqlF//2Q=="/>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5" name="Google Shape;95;p14" descr="data:image/jpeg;base64,/9j/4AAQSkZJRgABAQAAAQABAAD/2wCEAAkGBxQTEhQUExQWFBQWGRoYGRYYGBgYFxUbGxQXGRYXHxcYHCggHRslHBoXITEiJikrLi4uFyAzODQsNygtLisBCgoKDg0OGhAQGy8mICY0LDAsLy0sLywsNCw0LywsNC0vLC8sNDQsLDAvLCwsNCwsLCwsLDQsLCwsLywsLCwsLP/AABEIAGMAgwMBEQACEQEDEQH/xAAbAAABBQEBAAAAAAAAAAAAAAADAAECBAUGB//EADcQAAEDAgQEAwYEBgMAAAAAAAEAAhEDIQQSMUEFIlFhcYGREzJCobHRBiPB8AcUUqKy4RVTcv/EABoBAAIDAQEAAAAAAAAAAAAAAAIDAAEEBQb/xAAzEQABAwIEAgoCAQQDAAAAAAABAAIRAyEEEjFBUXEFEyJhgZGhseHwwdEjFDJS8RUzU//aAAwDAQACEQMRAD8A7VeDXo0lIUUgEQCimGIg1DKkKaPIqzJ/Zq8irMlkVZFMyY01RYrzKBYhLVcqOVDlVylCkK00KoUTKlElFElFElFElSiStRSARBRFY1Na1AStXB8Ic67uUf3H7Lq4fo177vsPX4WKri2ts259FdPDqZfGWA1o0tJJOvkPmtpwVF1XLEAAad/+lnGIqBkzqVN/CaZFpHcH7pjujqBECRyKEYqoNbqpVw0wA1pElo2IIBAk7g6rG+hIADQRJA4iLX4jdPbUi89/32RKvBRHK4zbXTvsmv6Lbl7DjPegbjDPaFlnY7CGmQDzZtI1Om3mubisM7DkA3nSFro1hUBItCqkBZYbqnSVEgdUBDeKsSoOahLUQKGQgIRJkKiSiiSiiSpRIIlEVjUxoQkrQ4aPzG8pdEmB/tdDBj+ZsCYustc9g3hboxLv+t/9v3XeFd//AJn0/a5vVt/yHr+lXw+IBcXuBbNmzpEDcW1lZ6NZpcarwROk6RbfTVNfTIbkbfjzVt+JaIjmkSMt5Wp1dgiLzpF0gUzvbmoUcPLTnuXXPY7RGmyGnRlh6y5NzzROqQ7s7JsLWu5pJMExO4tvvBQ0aozGmTvaeH5hXUZYOA5psZSBfSJ2cf8AEqsRTDqtInYn2V0nEMeO5HeWtBJsJ2G58N09xZTaSbftKAc4wgYKnZwjl0BIgkbg+aThmWIi20i8JlV1xx3hY3FcI2m4BpmROXp/pcXHYdlF4DDrtw+F0MNVc9suCzHhcxwWsFDKBEkqUSUUSVKKQCMKirFNv7+q0MCW4rqMBhgxotBIE9SV6jC0BSpi191xq1QvceGyslaUpAwJ/Lb2AHmNQkYX/pbyTK395QagFN+ZonPYtGsjcfqlOAo1M7ROaxG/MflGDnblO26KcWLBoJcZtpERMzpqEw4ltg25M20048NUPVG5Oih/KywgwCSSNw09kP8AT5qZa6JMkdxV9bDgRy5qNSpmYx/Qg26EwULn56bKveNPJEG5XOYi494DHSYMGL3kaR5wmYpzRScCdrIKIJeITfma8oj4bmfOLKfzm9uXHx28lP49L8/hZfFqZc6S1oLQCYMkgkj5LlY9jnuzEAEAE3kxp6LZhnBogHX3WTVC5LwtzSgFIKYmVKJKKJKKItMJrQhKuUKZ5XZSWAyTtbxWykx1qmUloN1ne4XbNyuoqVABJNl6hz2tGY6LjhpJgILqxcQGEaSSZIjYeJv6JJql7gKcaTP3imBgaJehNc9gAIbc+9NrncapQdVpNDSBc6za/FGQx5mfBGw2FazTU6n6+CdRw7KWmu5S6lUv5IGJw4LyLc7DfuIg+UpNai11XL/kD5jQ+qZTqEMngUWniYs/lI32d3B/RMbXy9mrY+h5H8aoTTm7L+6BTo5y4SQyZ0iSZm56GCkNpdaXNk5ddIuZ9kwvyAGL85Ra+ClpAPMY5nX3ny8k2phQ5hANzub/AHwQNrQ4E6cAouqVBDOUkgw47946oS+s0inaTofhWG0z2tuChVwTnSHOsBDTvrN/khfhalSQ920A7+KttZrYLRz+FgVmEEgiDuOi8/UaQYIuumwg3CrOCzEJwUECtJRRJUoj0wtDAgcum4QSaQB0EgdwvTdHkuoAO7x4Lj4kRUspHDtFRkCLOPpEHyn5ojRY2szKOP4VdY4sMngonDim5rh/5udJI08L27qjRbRe17eVzx+6KxUNRpaeaLjHAjIDzOt4DcpmIcHDqhqfbigpAg59grIWlKVKo4ioXfC0BpHqSfKyxPc4VjU2AAPvPhZaGgGmG7m49lZcWusYM7LUSx/ZMFJGZt0PC6uAktBgTe+/lp80qhOZwGg0n18EdTQHdNWxBuGNJIgTsCftqqqVnSW0xJ47T8alRtMWLigUsNUklzoMQCIvdxG2lwkMw9cklzrxE24n0TXVKcCB9srNOveHDKfVp8CtTapnK8QfTzSSy0tMj1WRxjK54LbyIPQx0K4/SGR9QOZ48LcPsLdhczWwVlPYuU5q2hyHkO2qXkJMBFmCg4ICIRSoyqhRWqS0sS3LouG12tptDjB1vbUmF6LB1mMota4xzXKrsc55ICJjakZXNEuvBEQex7FMxLyMrmCTtw5eKCi2ZDtN1NuEBu/mJ9B2ARjDh16lz6eSE1SLMsEChUyF0glsxn1IgDXt3SaTzRLpktnXU6b93f5pj29ZEa8P0jMmpeYZsBq7vPRNbmrdqYbtGp75/SAxTtF0enTAEDT6p7GNaIalucSZKpYwNYaeRrc2aANLGxlY8RlpFnVtGafsrRSl4dmJiEmYkte4ZeYgcoNib3noRF+yptYsquaW3MW7+Pl7KGmHMBmw9lbw9PK2DrcnxJWykwsbB13SHuzGQipiBVuIsBpmdrrNjGg0TO106gSHiEPE8PDyDJbAiBGm2qXWwTapBBi0ImYgskRKrVeEsgnOQBqTlgJLuimHRx9EwYx3ALhfxhxk0XGhSLSS053/ABAEkACLA5d+66HRfRjKY6x47UmOSlWsX22S4Vj3Ow1Jz3FzpeC462LYE72j1K5nT9ICs3KIstGEdAIVr+YHVefyLZmWo3Q+CMaFUdV0GBayowkZtMvN20jwK9DhRSr0yWzpF/xyXLrF9N0GONkfBsYQDADhqOh3tstGHbTIBA7Q17ilVS4GJtsra1JKr4USHHZzjHcafdIodoOOxJTaliBuAhYjChrSWgmL5ZOX0CVVw7GMJaO+JMeSNlUucAT47pYbAtDRMHwkCDcb/NSjhKbWifSR95qVK7if2jOwrcpA1O+p7XKacOzKWjffUpYqukFDYM4kmHtJEjYi2+x6IGjrm5jZwm4+6HgiP8ZjYpmYslrYEudMXtbfsFTcQ5zBAuZjhzVmkA4ybBGwryQc0EgkSLAxvCbRc4tObUGEFQAGyq4mXOJvDC229nAkx4fRZa01HE7Nj3kmOSczsgDjPsi8RxzKdJz3vDWx7xMaiy6NPtxlus0HReFOxlSHNzvyuMubmMOPUjcrsZRrCatjgX4ebVph1R5pZqjWUyWmHzMxbmOg1Wavim0nAHf3VXOittwbsNTq0qrmsObOwZmlxtlgsB5ZEGey5fSzqVVgvcbJ1AkOkILcTbVeYLVvldrgi3MC8w0X0nQjXsgwxpioDUMAePmiqh2Uhoutb/mBIDafLvoD5Bdb/kwHAMZ2Vi/pLdp10bC13vLnsaADA5j02geKfQq1KrnVKbbGNTw5JdRjGANcfJSz1Xhw5RIgi4LD172Vh2IqtIsNt5H79EMUmEG/Hmie3c0hpZt8JmAOx8Qmdc+mQwt8uHJDka4FwPmg1cWXSAfZRYZm6ne+kJT8S55IBybXG6Y2kG3Izcir9JgDQBoBC3saGtDRoFmcSSSULHPIYYmbAR1JtqlYlzm0zl1tCOiAXX0Q8OWscQXy5xBjoY6gfuEukWU3lpdJd7x3In5ntkCwUq5ZTBcA0E2GgmSiqmnQBeAAdOCpmeocpJhJjwwNaOYkTbfq6fEqNcKbWsbc93uoQXkuNh9siUKZlznRJiw0AAsPqjpMcCXP1MacPsoXuEAN2XnX8TnlnsqYs1xe7sYygT4SVs6NoBheQIvbkjc/NF1wS6qpddxKlUpYWjTpNdUa38/2zT7hIBy8pOhnWFwOkHOc7+3TdFTiSuew9IuMm5Jkn9Vw6jlraFrNwhhZM4T8q61rliBWiEZj05r0stW3wKuOZu85h6AFdvouqO0zfVc/GMNneCuYjDFzjBgOyyZuMpOnyWyrQc95gwDEne06JDKga0TqJ5XUcPSAqu65Rc6uk6+URZDSphuIdxjfU9/hore4mkOfkrhC2m9is6rUmOp8obmbtBAInYrKxr6IytEjbZOcWvuTBQ6eeq0Zg1oOsTJvp2QM62uwZ4A34/CI5KbuzJKJVo5cpY0cvwi0zqfFMfSyZXU26bc/yha/NIcdUCpiGtfNT3iIDRfK3r5rO+u2nUzVdeAvA+UxtMvZDNPKSq78bTaS6nmnpHK6/fTfRZ3YqixxdRmeVj56eCaKL3AB8flaeGxLXiWnxG4XToV2VhLT+1kqU3MMFcL/ABM4e+plqNILaTTmb0kiTOmgFtVuwtdgfk3KjQQJXnlGg585Wl0AuMCYA1PkukSBqrV6u72LRSbZ7xmqneD7tPwi56k9l5/pPFFzsjTYJ1Ns3V/hVHRebrOW6mFuigFklPhXkpGpAogVRVihXLSCDBGifSquY4OabhKewOEFaDOL1JkkEf06D7roN6SrZsxIPdssxwjIgeaIeKnPmyjSAC7Trtvb0TD0iesz5doF/jdD/SjLln0VtnGWbtcPQrW3pOmdQQkHBu2IVyhiGvHKfuPJbKVenVEtP7SH03MNwh0BkdkmW5ZHURqPmEumOqd1cy2Ld0a/hE/ttzb7rPx3FZswwP6t1z8T0hmEUjHetVLCxd6yn1bkkknvquU6oSZJWwMUPaIOsR5U7axFwSD2MKxVIMgwqLAbFc/+JOFmu5jhUawNblymbHMTNhvPyXo+i+lMPQoCm+xusNai8vJCLw7jhw9MMe+k4MHLlpuDvCdL6X6rVUx+GddpMrOaDuC4yixz3lzrkmSep3XEqVJuVra1dTwuhAC5tVy1MC1wFnlNREKtJWopAqwVFIPRByGE4qK86rKpCoiD1WVS9oizqsqkyuWmWmD1CJtUsMtMFUWB1ihOelFyMBQLkBcihRlDKtKVcqIGIbKJrkJCw8XgJK0tqQlFiWE4dBVOqyoGLaw9KFmcZTgEeEEq06iiSitJWqSUUTqKJFRRPKtUlKkq0lRUUVFElStJRRRKtUhuaEQVJNaFCoihCrTqlF//2Q=="/>
          <p:cNvSpPr txBox="1"/>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6" name="Google Shape;96;p14"/>
          <p:cNvSpPr txBox="1"/>
          <p:nvPr/>
        </p:nvSpPr>
        <p:spPr>
          <a:xfrm>
            <a:off x="2071687" y="0"/>
            <a:ext cx="7072312" cy="1384300"/>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chemeClr val="dk1"/>
              </a:buClr>
              <a:buSzPts val="2800"/>
              <a:buFont typeface="Arial"/>
              <a:buNone/>
            </a:pPr>
            <a:endParaRPr sz="2800" b="0" i="0" u="sng">
              <a:solidFill>
                <a:srgbClr val="943634"/>
              </a:solidFill>
              <a:latin typeface="Arial"/>
              <a:ea typeface="Arial"/>
              <a:cs typeface="Arial"/>
              <a:sym typeface="Arial"/>
            </a:endParaRPr>
          </a:p>
          <a:p>
            <a:pPr marL="0" marR="0" lvl="0" indent="0" algn="ctr" rtl="0">
              <a:lnSpc>
                <a:spcPct val="150000"/>
              </a:lnSpc>
              <a:spcBef>
                <a:spcPts val="0"/>
              </a:spcBef>
              <a:spcAft>
                <a:spcPts val="0"/>
              </a:spcAft>
              <a:buClr>
                <a:srgbClr val="943634"/>
              </a:buClr>
              <a:buSzPts val="2800"/>
              <a:buFont typeface="Arial"/>
              <a:buNone/>
            </a:pPr>
            <a:r>
              <a:rPr lang="en-US" sz="2800" b="0" i="0" u="sng">
                <a:solidFill>
                  <a:srgbClr val="943634"/>
                </a:solidFill>
                <a:latin typeface="Arial"/>
                <a:ea typeface="Arial"/>
                <a:cs typeface="Arial"/>
                <a:sym typeface="Arial"/>
              </a:rPr>
              <a:t> </a:t>
            </a:r>
            <a:endParaRPr/>
          </a:p>
        </p:txBody>
      </p:sp>
      <p:sp>
        <p:nvSpPr>
          <p:cNvPr id="97" name="Google Shape;97;p14"/>
          <p:cNvSpPr/>
          <p:nvPr/>
        </p:nvSpPr>
        <p:spPr>
          <a:xfrm>
            <a:off x="1997542" y="265618"/>
            <a:ext cx="6215062" cy="1071562"/>
          </a:xfrm>
          <a:prstGeom prst="roundRect">
            <a:avLst>
              <a:gd name="adj" fmla="val 16667"/>
            </a:avLst>
          </a:prstGeom>
          <a:gradFill>
            <a:gsLst>
              <a:gs pos="0">
                <a:srgbClr val="9EEAFF"/>
              </a:gs>
              <a:gs pos="35000">
                <a:srgbClr val="BBEFFF"/>
              </a:gs>
              <a:gs pos="100000">
                <a:srgbClr val="E4F9FF"/>
              </a:gs>
            </a:gsLst>
            <a:lin ang="16200000" scaled="0"/>
          </a:gradFill>
          <a:ln w="9525" cap="flat" cmpd="sng">
            <a:solidFill>
              <a:srgbClr val="46AAC5"/>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ts val="3200"/>
              <a:buFont typeface="Open Sans ExtraBold"/>
              <a:buNone/>
            </a:pPr>
            <a:r>
              <a:rPr lang="pt-BR" sz="3200" b="1" dirty="0" smtClean="0">
                <a:solidFill>
                  <a:schemeClr val="bg2">
                    <a:lumMod val="75000"/>
                  </a:schemeClr>
                </a:solidFill>
                <a:latin typeface="Tahoma" pitchFamily="34" charset="0"/>
                <a:ea typeface="Tahoma" pitchFamily="34" charset="0"/>
                <a:cs typeface="Tahoma" pitchFamily="34" charset="0"/>
                <a:sym typeface="Open Sans ExtraBold"/>
              </a:rPr>
              <a:t>Progressão Vertical/2020</a:t>
            </a:r>
            <a:endParaRPr lang="pt-BR" dirty="0">
              <a:solidFill>
                <a:schemeClr val="bg2">
                  <a:lumMod val="75000"/>
                </a:schemeClr>
              </a:solidFill>
              <a:latin typeface="Tahoma" pitchFamily="34" charset="0"/>
              <a:ea typeface="Tahoma" pitchFamily="34" charset="0"/>
              <a:cs typeface="Tahoma" pitchFamily="34" charset="0"/>
            </a:endParaRPr>
          </a:p>
        </p:txBody>
      </p:sp>
      <p:sp>
        <p:nvSpPr>
          <p:cNvPr id="98" name="Google Shape;98;p14" descr="Resultado de imagem para decreto"/>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9" name="Google Shape;99;p14" descr="Resultado de imagem para decreto"/>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00" name="Google Shape;100;p14" descr="C:\Users\ronaldo1\Downloads\01.jpg"/>
          <p:cNvPicPr preferRelativeResize="0"/>
          <p:nvPr/>
        </p:nvPicPr>
        <p:blipFill rotWithShape="1">
          <a:blip r:embed="rId3">
            <a:alphaModFix/>
          </a:blip>
          <a:srcRect/>
          <a:stretch/>
        </p:blipFill>
        <p:spPr>
          <a:xfrm>
            <a:off x="172011" y="3903809"/>
            <a:ext cx="1141382" cy="866686"/>
          </a:xfrm>
          <a:prstGeom prst="rect">
            <a:avLst/>
          </a:prstGeom>
          <a:noFill/>
          <a:ln>
            <a:noFill/>
          </a:ln>
        </p:spPr>
      </p:pic>
      <p:pic>
        <p:nvPicPr>
          <p:cNvPr id="101" name="Google Shape;101;p14"/>
          <p:cNvPicPr preferRelativeResize="0"/>
          <p:nvPr/>
        </p:nvPicPr>
        <p:blipFill rotWithShape="1">
          <a:blip r:embed="rId4">
            <a:alphaModFix/>
          </a:blip>
          <a:srcRect/>
          <a:stretch/>
        </p:blipFill>
        <p:spPr>
          <a:xfrm>
            <a:off x="223971" y="1337180"/>
            <a:ext cx="749420" cy="941896"/>
          </a:xfrm>
          <a:prstGeom prst="rect">
            <a:avLst/>
          </a:prstGeom>
          <a:noFill/>
          <a:ln>
            <a:noFill/>
          </a:ln>
        </p:spPr>
      </p:pic>
      <p:sp>
        <p:nvSpPr>
          <p:cNvPr id="6146" name="Rectangle 2"/>
          <p:cNvSpPr>
            <a:spLocks noChangeArrowheads="1"/>
          </p:cNvSpPr>
          <p:nvPr/>
        </p:nvSpPr>
        <p:spPr bwMode="auto">
          <a:xfrm>
            <a:off x="1559611" y="1384300"/>
            <a:ext cx="7442960" cy="4662815"/>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lnSpc>
                <a:spcPct val="150000"/>
              </a:lnSpc>
              <a:spcBef>
                <a:spcPct val="0"/>
              </a:spcBef>
              <a:spcAft>
                <a:spcPct val="0"/>
              </a:spcAft>
              <a:buClrTx/>
            </a:pPr>
            <a:r>
              <a:rPr kumimoji="0" lang="pt-BR" sz="1800" b="0" i="0" u="none" strike="noStrike" cap="none" normalizeH="0" baseline="0" dirty="0" smtClean="0">
                <a:ln>
                  <a:noFill/>
                </a:ln>
                <a:solidFill>
                  <a:schemeClr val="tx1"/>
                </a:solidFill>
                <a:effectLst/>
                <a:latin typeface="Arial" pitchFamily="34" charset="0"/>
                <a:cs typeface="Arial" pitchFamily="34" charset="0"/>
              </a:rPr>
              <a:t>RESOLUÇÃO Nº 04/2020</a:t>
            </a:r>
          </a:p>
          <a:p>
            <a:pPr lvl="0" algn="ctr" fontAlgn="base">
              <a:lnSpc>
                <a:spcPct val="150000"/>
              </a:lnSpc>
              <a:spcBef>
                <a:spcPct val="0"/>
              </a:spcBef>
              <a:spcAft>
                <a:spcPct val="0"/>
              </a:spcAft>
              <a:buClrTx/>
            </a:pP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a:p>
            <a:pPr algn="just"/>
            <a:r>
              <a:rPr lang="pt-PT" sz="1800" dirty="0"/>
              <a:t>A SECRETÁRIA MUNICIPAL DE EDUCAÇÃO, no uso </a:t>
            </a:r>
            <a:r>
              <a:rPr lang="pt-PT" sz="1800" dirty="0" smtClean="0"/>
              <a:t>das atribuições </a:t>
            </a:r>
            <a:r>
              <a:rPr lang="pt-PT" sz="1800" dirty="0"/>
              <a:t>que lhe confere o decreto nº XXXXXXXXXX, através da Comissão Especial para Coordenação do Processo de Progressão dos Profissionais da Educação nomeada por meio da portaria nº 236 de 03 de agosto de 2017, com base no art. 46, art. 47 e 48 da Lei Complementar nº 113 de 22 de dezembro de 2009, suas alterações, e de acordo com o disciplinado nos Decretos nº 1452/2010 e nº </a:t>
            </a:r>
            <a:r>
              <a:rPr lang="pt-PT" sz="1800" dirty="0" smtClean="0"/>
              <a:t>4165/2016, </a:t>
            </a:r>
            <a:r>
              <a:rPr lang="pt-PT" sz="1800" b="1" dirty="0" smtClean="0"/>
              <a:t>RESOLVE:</a:t>
            </a:r>
          </a:p>
          <a:p>
            <a:pPr algn="just"/>
            <a:endParaRPr lang="pt-BR" sz="1800" b="1" dirty="0"/>
          </a:p>
          <a:p>
            <a:pPr lvl="0" algn="just"/>
            <a:r>
              <a:rPr lang="pt-PT" sz="1800" dirty="0"/>
              <a:t>- Estabelecer o cronograma de </a:t>
            </a:r>
            <a:r>
              <a:rPr lang="pt-PT" sz="1800" b="1" dirty="0"/>
              <a:t>Progressão Vertical </a:t>
            </a:r>
            <a:r>
              <a:rPr lang="pt-PT" sz="1800" dirty="0"/>
              <a:t>dos Profissionais do Magistério da Rede Pública Municipal prevista para o exercício, conforme etapas e datas abaixo especificadas:</a:t>
            </a:r>
            <a:endParaRPr lang="pt-BR" sz="1800" dirty="0"/>
          </a:p>
          <a:p>
            <a:pPr lvl="0" algn="ctr" fontAlgn="base">
              <a:lnSpc>
                <a:spcPct val="150000"/>
              </a:lnSpc>
              <a:spcBef>
                <a:spcPct val="0"/>
              </a:spcBef>
              <a:spcAft>
                <a:spcPct val="0"/>
              </a:spcAft>
              <a:buClrTx/>
            </a:pP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928812" y="642937"/>
            <a:ext cx="0" cy="5616575"/>
          </a:xfrm>
          <a:prstGeom prst="straightConnector1">
            <a:avLst/>
          </a:prstGeom>
          <a:noFill/>
          <a:ln w="38100" cap="flat" cmpd="sng">
            <a:solidFill>
              <a:srgbClr val="9BBB59"/>
            </a:solidFill>
            <a:prstDash val="solid"/>
            <a:miter lim="800000"/>
            <a:headEnd type="none" w="med" len="med"/>
            <a:tailEnd type="none" w="med" len="med"/>
          </a:ln>
          <a:effectLst>
            <a:outerShdw blurRad="63500" dist="23000" dir="5400000">
              <a:srgbClr val="000000">
                <a:alpha val="34901"/>
              </a:srgbClr>
            </a:outerShdw>
          </a:effectLst>
        </p:spPr>
      </p:cxnSp>
      <p:sp>
        <p:nvSpPr>
          <p:cNvPr id="94" name="Google Shape;94;p14" descr="data:image/jpeg;base64,/9j/4AAQSkZJRgABAQAAAQABAAD/2wCEAAkGBxQTEhQUExQWFBQWGRoYGRYYGBgYFxUbGxQXGRYXHxcYHCggHRslHBoXITEiJikrLi4uFyAzODQsNygtLisBCgoKDg0OGhAQGy8mICY0LDAsLy0sLywsNCw0LywsNC0vLC8sNDQsLDAvLCwsNCwsLCwsLDQsLCwsLywsLCwsLP/AABEIAGMAgwMBEQACEQEDEQH/xAAbAAABBQEBAAAAAAAAAAAAAAADAAECBAUGB//EADcQAAEDAgQEAwYEBgMAAAAAAAEAAhEDIQQSMUEFIlFhcYGREzJCobHRBiPB8AcUUqKy4RVTcv/EABoBAAIDAQEAAAAAAAAAAAAAAAIDAAEEBQb/xAAzEQABAwIEAgoCAQQDAAAAAAABAAIRAyEEEjFBUXEFEyJhgZGhseHwwdEjFDJS8RUzU//aAAwDAQACEQMRAD8A7VeDXo0lIUUgEQCimGIg1DKkKaPIqzJ/Zq8irMlkVZFMyY01RYrzKBYhLVcqOVDlVylCkK00KoUTKlElFElFElFElSiStRSARBRFY1Na1AStXB8Ic67uUf3H7Lq4fo177vsPX4WKri2ts259FdPDqZfGWA1o0tJJOvkPmtpwVF1XLEAAad/+lnGIqBkzqVN/CaZFpHcH7pjujqBECRyKEYqoNbqpVw0wA1pElo2IIBAk7g6rG+hIADQRJA4iLX4jdPbUi89/32RKvBRHK4zbXTvsmv6Lbl7DjPegbjDPaFlnY7CGmQDzZtI1Om3mubisM7DkA3nSFro1hUBItCqkBZYbqnSVEgdUBDeKsSoOahLUQKGQgIRJkKiSiiSiiSpRIIlEVjUxoQkrQ4aPzG8pdEmB/tdDBj+ZsCYustc9g3hboxLv+t/9v3XeFd//AJn0/a5vVt/yHr+lXw+IBcXuBbNmzpEDcW1lZ6NZpcarwROk6RbfTVNfTIbkbfjzVt+JaIjmkSMt5Wp1dgiLzpF0gUzvbmoUcPLTnuXXPY7RGmyGnRlh6y5NzzROqQ7s7JsLWu5pJMExO4tvvBQ0aozGmTvaeH5hXUZYOA5psZSBfSJ2cf8AEqsRTDqtInYn2V0nEMeO5HeWtBJsJ2G58N09xZTaSbftKAc4wgYKnZwjl0BIgkbg+aThmWIi20i8JlV1xx3hY3FcI2m4BpmROXp/pcXHYdlF4DDrtw+F0MNVc9suCzHhcxwWsFDKBEkqUSUUSVKKQCMKirFNv7+q0MCW4rqMBhgxotBIE9SV6jC0BSpi191xq1QvceGyslaUpAwJ/Lb2AHmNQkYX/pbyTK395QagFN+ZonPYtGsjcfqlOAo1M7ROaxG/MflGDnblO26KcWLBoJcZtpERMzpqEw4ltg25M20048NUPVG5Oih/KywgwCSSNw09kP8AT5qZa6JMkdxV9bDgRy5qNSpmYx/Qg26EwULn56bKveNPJEG5XOYi494DHSYMGL3kaR5wmYpzRScCdrIKIJeITfma8oj4bmfOLKfzm9uXHx28lP49L8/hZfFqZc6S1oLQCYMkgkj5LlY9jnuzEAEAE3kxp6LZhnBogHX3WTVC5LwtzSgFIKYmVKJKKJKKItMJrQhKuUKZ5XZSWAyTtbxWykx1qmUloN1ne4XbNyuoqVABJNl6hz2tGY6LjhpJgILqxcQGEaSSZIjYeJv6JJql7gKcaTP3imBgaJehNc9gAIbc+9NrncapQdVpNDSBc6za/FGQx5mfBGw2FazTU6n6+CdRw7KWmu5S6lUv5IGJw4LyLc7DfuIg+UpNai11XL/kD5jQ+qZTqEMngUWniYs/lI32d3B/RMbXy9mrY+h5H8aoTTm7L+6BTo5y4SQyZ0iSZm56GCkNpdaXNk5ddIuZ9kwvyAGL85Ra+ClpAPMY5nX3ny8k2phQ5hANzub/AHwQNrQ4E6cAouqVBDOUkgw47946oS+s0inaTofhWG0z2tuChVwTnSHOsBDTvrN/khfhalSQ920A7+KttZrYLRz+FgVmEEgiDuOi8/UaQYIuumwg3CrOCzEJwUECtJRRJUoj0wtDAgcum4QSaQB0EgdwvTdHkuoAO7x4Lj4kRUspHDtFRkCLOPpEHyn5ojRY2szKOP4VdY4sMngonDim5rh/5udJI08L27qjRbRe17eVzx+6KxUNRpaeaLjHAjIDzOt4DcpmIcHDqhqfbigpAg59grIWlKVKo4ioXfC0BpHqSfKyxPc4VjU2AAPvPhZaGgGmG7m49lZcWusYM7LUSx/ZMFJGZt0PC6uAktBgTe+/lp80qhOZwGg0n18EdTQHdNWxBuGNJIgTsCftqqqVnSW0xJ47T8alRtMWLigUsNUklzoMQCIvdxG2lwkMw9cklzrxE24n0TXVKcCB9srNOveHDKfVp8CtTapnK8QfTzSSy0tMj1WRxjK54LbyIPQx0K4/SGR9QOZ48LcPsLdhczWwVlPYuU5q2hyHkO2qXkJMBFmCg4ICIRSoyqhRWqS0sS3LouG12tptDjB1vbUmF6LB1mMota4xzXKrsc55ICJjakZXNEuvBEQex7FMxLyMrmCTtw5eKCi2ZDtN1NuEBu/mJ9B2ARjDh16lz6eSE1SLMsEChUyF0glsxn1IgDXt3SaTzRLpktnXU6b93f5pj29ZEa8P0jMmpeYZsBq7vPRNbmrdqYbtGp75/SAxTtF0enTAEDT6p7GNaIalucSZKpYwNYaeRrc2aANLGxlY8RlpFnVtGafsrRSl4dmJiEmYkte4ZeYgcoNib3noRF+yptYsquaW3MW7+Pl7KGmHMBmw9lbw9PK2DrcnxJWykwsbB13SHuzGQipiBVuIsBpmdrrNjGg0TO106gSHiEPE8PDyDJbAiBGm2qXWwTapBBi0ImYgskRKrVeEsgnOQBqTlgJLuimHRx9EwYx3ALhfxhxk0XGhSLSS053/ABAEkACLA5d+66HRfRjKY6x47UmOSlWsX22S4Vj3Ow1Jz3FzpeC462LYE72j1K5nT9ICs3KIstGEdAIVr+YHVefyLZmWo3Q+CMaFUdV0GBayowkZtMvN20jwK9DhRSr0yWzpF/xyXLrF9N0GONkfBsYQDADhqOh3tstGHbTIBA7Q17ilVS4GJtsra1JKr4USHHZzjHcafdIodoOOxJTaliBuAhYjChrSWgmL5ZOX0CVVw7GMJaO+JMeSNlUucAT47pYbAtDRMHwkCDcb/NSjhKbWifSR95qVK7if2jOwrcpA1O+p7XKacOzKWjffUpYqukFDYM4kmHtJEjYi2+x6IGjrm5jZwm4+6HgiP8ZjYpmYslrYEudMXtbfsFTcQ5zBAuZjhzVmkA4ybBGwryQc0EgkSLAxvCbRc4tObUGEFQAGyq4mXOJvDC229nAkx4fRZa01HE7Nj3kmOSczsgDjPsi8RxzKdJz3vDWx7xMaiy6NPtxlus0HReFOxlSHNzvyuMubmMOPUjcrsZRrCatjgX4ebVph1R5pZqjWUyWmHzMxbmOg1Wavim0nAHf3VXOittwbsNTq0qrmsObOwZmlxtlgsB5ZEGey5fSzqVVgvcbJ1AkOkILcTbVeYLVvldrgi3MC8w0X0nQjXsgwxpioDUMAePmiqh2Uhoutb/mBIDafLvoD5Bdb/kwHAMZ2Vi/pLdp10bC13vLnsaADA5j02geKfQq1KrnVKbbGNTw5JdRjGANcfJSz1Xhw5RIgi4LD172Vh2IqtIsNt5H79EMUmEG/Hmie3c0hpZt8JmAOx8Qmdc+mQwt8uHJDka4FwPmg1cWXSAfZRYZm6ne+kJT8S55IBybXG6Y2kG3Izcir9JgDQBoBC3saGtDRoFmcSSSULHPIYYmbAR1JtqlYlzm0zl1tCOiAXX0Q8OWscQXy5xBjoY6gfuEukWU3lpdJd7x3In5ntkCwUq5ZTBcA0E2GgmSiqmnQBeAAdOCpmeocpJhJjwwNaOYkTbfq6fEqNcKbWsbc93uoQXkuNh9siUKZlznRJiw0AAsPqjpMcCXP1MacPsoXuEAN2XnX8TnlnsqYs1xe7sYygT4SVs6NoBheQIvbkjc/NF1wS6qpddxKlUpYWjTpNdUa38/2zT7hIBy8pOhnWFwOkHOc7+3TdFTiSuew9IuMm5Jkn9Vw6jlraFrNwhhZM4T8q61rliBWiEZj05r0stW3wKuOZu85h6AFdvouqO0zfVc/GMNneCuYjDFzjBgOyyZuMpOnyWyrQc95gwDEne06JDKga0TqJ5XUcPSAqu65Rc6uk6+URZDSphuIdxjfU9/hore4mkOfkrhC2m9is6rUmOp8obmbtBAInYrKxr6IytEjbZOcWvuTBQ6eeq0Zg1oOsTJvp2QM62uwZ4A34/CI5KbuzJKJVo5cpY0cvwi0zqfFMfSyZXU26bc/yha/NIcdUCpiGtfNT3iIDRfK3r5rO+u2nUzVdeAvA+UxtMvZDNPKSq78bTaS6nmnpHK6/fTfRZ3YqixxdRmeVj56eCaKL3AB8flaeGxLXiWnxG4XToV2VhLT+1kqU3MMFcL/ABM4e+plqNILaTTmb0kiTOmgFtVuwtdgfk3KjQQJXnlGg585Wl0AuMCYA1PkukSBqrV6u72LRSbZ7xmqneD7tPwi56k9l5/pPFFzsjTYJ1Ns3V/hVHRebrOW6mFuigFklPhXkpGpAogVRVihXLSCDBGifSquY4OabhKewOEFaDOL1JkkEf06D7roN6SrZsxIPdssxwjIgeaIeKnPmyjSAC7Trtvb0TD0iesz5doF/jdD/SjLln0VtnGWbtcPQrW3pOmdQQkHBu2IVyhiGvHKfuPJbKVenVEtP7SH03MNwh0BkdkmW5ZHURqPmEumOqd1cy2Ld0a/hE/ttzb7rPx3FZswwP6t1z8T0hmEUjHetVLCxd6yn1bkkknvquU6oSZJWwMUPaIOsR5U7axFwSD2MKxVIMgwqLAbFc/+JOFmu5jhUawNblymbHMTNhvPyXo+i+lMPQoCm+xusNai8vJCLw7jhw9MMe+k4MHLlpuDvCdL6X6rVUx+GddpMrOaDuC4yixz3lzrkmSep3XEqVJuVra1dTwuhAC5tVy1MC1wFnlNREKtJWopAqwVFIPRByGE4qK86rKpCoiD1WVS9oizqsqkyuWmWmD1CJtUsMtMFUWB1ihOelFyMBQLkBcihRlDKtKVcqIGIbKJrkJCw8XgJK0tqQlFiWE4dBVOqyoGLaw9KFmcZTgEeEEq06iiSitJWqSUUTqKJFRRPKtUlKkq0lRUUVFElStJRRRKtUhuaEQVJNaFCoihCrTqlF//2Q=="/>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5" name="Google Shape;95;p14" descr="data:image/jpeg;base64,/9j/4AAQSkZJRgABAQAAAQABAAD/2wCEAAkGBxQTEhQUExQWFBQWGRoYGRYYGBgYFxUbGxQXGRYXHxcYHCggHRslHBoXITEiJikrLi4uFyAzODQsNygtLisBCgoKDg0OGhAQGy8mICY0LDAsLy0sLywsNCw0LywsNC0vLC8sNDQsLDAvLCwsNCwsLCwsLDQsLCwsLywsLCwsLP/AABEIAGMAgwMBEQACEQEDEQH/xAAbAAABBQEBAAAAAAAAAAAAAAADAAECBAUGB//EADcQAAEDAgQEAwYEBgMAAAAAAAEAAhEDIQQSMUEFIlFhcYGREzJCobHRBiPB8AcUUqKy4RVTcv/EABoBAAIDAQEAAAAAAAAAAAAAAAIDAAEEBQb/xAAzEQABAwIEAgoCAQQDAAAAAAABAAIRAyEEEjFBUXEFEyJhgZGhseHwwdEjFDJS8RUzU//aAAwDAQACEQMRAD8A7VeDXo0lIUUgEQCimGIg1DKkKaPIqzJ/Zq8irMlkVZFMyY01RYrzKBYhLVcqOVDlVylCkK00KoUTKlElFElFElFElSiStRSARBRFY1Na1AStXB8Ic67uUf3H7Lq4fo177vsPX4WKri2ts259FdPDqZfGWA1o0tJJOvkPmtpwVF1XLEAAad/+lnGIqBkzqVN/CaZFpHcH7pjujqBECRyKEYqoNbqpVw0wA1pElo2IIBAk7g6rG+hIADQRJA4iLX4jdPbUi89/32RKvBRHK4zbXTvsmv6Lbl7DjPegbjDPaFlnY7CGmQDzZtI1Om3mubisM7DkA3nSFro1hUBItCqkBZYbqnSVEgdUBDeKsSoOahLUQKGQgIRJkKiSiiSiiSpRIIlEVjUxoQkrQ4aPzG8pdEmB/tdDBj+ZsCYustc9g3hboxLv+t/9v3XeFd//AJn0/a5vVt/yHr+lXw+IBcXuBbNmzpEDcW1lZ6NZpcarwROk6RbfTVNfTIbkbfjzVt+JaIjmkSMt5Wp1dgiLzpF0gUzvbmoUcPLTnuXXPY7RGmyGnRlh6y5NzzROqQ7s7JsLWu5pJMExO4tvvBQ0aozGmTvaeH5hXUZYOA5psZSBfSJ2cf8AEqsRTDqtInYn2V0nEMeO5HeWtBJsJ2G58N09xZTaSbftKAc4wgYKnZwjl0BIgkbg+aThmWIi20i8JlV1xx3hY3FcI2m4BpmROXp/pcXHYdlF4DDrtw+F0MNVc9suCzHhcxwWsFDKBEkqUSUUSVKKQCMKirFNv7+q0MCW4rqMBhgxotBIE9SV6jC0BSpi191xq1QvceGyslaUpAwJ/Lb2AHmNQkYX/pbyTK395QagFN+ZonPYtGsjcfqlOAo1M7ROaxG/MflGDnblO26KcWLBoJcZtpERMzpqEw4ltg25M20048NUPVG5Oih/KywgwCSSNw09kP8AT5qZa6JMkdxV9bDgRy5qNSpmYx/Qg26EwULn56bKveNPJEG5XOYi494DHSYMGL3kaR5wmYpzRScCdrIKIJeITfma8oj4bmfOLKfzm9uXHx28lP49L8/hZfFqZc6S1oLQCYMkgkj5LlY9jnuzEAEAE3kxp6LZhnBogHX3WTVC5LwtzSgFIKYmVKJKKJKKItMJrQhKuUKZ5XZSWAyTtbxWykx1qmUloN1ne4XbNyuoqVABJNl6hz2tGY6LjhpJgILqxcQGEaSSZIjYeJv6JJql7gKcaTP3imBgaJehNc9gAIbc+9NrncapQdVpNDSBc6za/FGQx5mfBGw2FazTU6n6+CdRw7KWmu5S6lUv5IGJw4LyLc7DfuIg+UpNai11XL/kD5jQ+qZTqEMngUWniYs/lI32d3B/RMbXy9mrY+h5H8aoTTm7L+6BTo5y4SQyZ0iSZm56GCkNpdaXNk5ddIuZ9kwvyAGL85Ra+ClpAPMY5nX3ny8k2phQ5hANzub/AHwQNrQ4E6cAouqVBDOUkgw47946oS+s0inaTofhWG0z2tuChVwTnSHOsBDTvrN/khfhalSQ920A7+KttZrYLRz+FgVmEEgiDuOi8/UaQYIuumwg3CrOCzEJwUECtJRRJUoj0wtDAgcum4QSaQB0EgdwvTdHkuoAO7x4Lj4kRUspHDtFRkCLOPpEHyn5ojRY2szKOP4VdY4sMngonDim5rh/5udJI08L27qjRbRe17eVzx+6KxUNRpaeaLjHAjIDzOt4DcpmIcHDqhqfbigpAg59grIWlKVKo4ioXfC0BpHqSfKyxPc4VjU2AAPvPhZaGgGmG7m49lZcWusYM7LUSx/ZMFJGZt0PC6uAktBgTe+/lp80qhOZwGg0n18EdTQHdNWxBuGNJIgTsCftqqqVnSW0xJ47T8alRtMWLigUsNUklzoMQCIvdxG2lwkMw9cklzrxE24n0TXVKcCB9srNOveHDKfVp8CtTapnK8QfTzSSy0tMj1WRxjK54LbyIPQx0K4/SGR9QOZ48LcPsLdhczWwVlPYuU5q2hyHkO2qXkJMBFmCg4ICIRSoyqhRWqS0sS3LouG12tptDjB1vbUmF6LB1mMota4xzXKrsc55ICJjakZXNEuvBEQex7FMxLyMrmCTtw5eKCi2ZDtN1NuEBu/mJ9B2ARjDh16lz6eSE1SLMsEChUyF0glsxn1IgDXt3SaTzRLpktnXU6b93f5pj29ZEa8P0jMmpeYZsBq7vPRNbmrdqYbtGp75/SAxTtF0enTAEDT6p7GNaIalucSZKpYwNYaeRrc2aANLGxlY8RlpFnVtGafsrRSl4dmJiEmYkte4ZeYgcoNib3noRF+yptYsquaW3MW7+Pl7KGmHMBmw9lbw9PK2DrcnxJWykwsbB13SHuzGQipiBVuIsBpmdrrNjGg0TO106gSHiEPE8PDyDJbAiBGm2qXWwTapBBi0ImYgskRKrVeEsgnOQBqTlgJLuimHRx9EwYx3ALhfxhxk0XGhSLSS053/ABAEkACLA5d+66HRfRjKY6x47UmOSlWsX22S4Vj3Ow1Jz3FzpeC462LYE72j1K5nT9ICs3KIstGEdAIVr+YHVefyLZmWo3Q+CMaFUdV0GBayowkZtMvN20jwK9DhRSr0yWzpF/xyXLrF9N0GONkfBsYQDADhqOh3tstGHbTIBA7Q17ilVS4GJtsra1JKr4USHHZzjHcafdIodoOOxJTaliBuAhYjChrSWgmL5ZOX0CVVw7GMJaO+JMeSNlUucAT47pYbAtDRMHwkCDcb/NSjhKbWifSR95qVK7if2jOwrcpA1O+p7XKacOzKWjffUpYqukFDYM4kmHtJEjYi2+x6IGjrm5jZwm4+6HgiP8ZjYpmYslrYEudMXtbfsFTcQ5zBAuZjhzVmkA4ybBGwryQc0EgkSLAxvCbRc4tObUGEFQAGyq4mXOJvDC229nAkx4fRZa01HE7Nj3kmOSczsgDjPsi8RxzKdJz3vDWx7xMaiy6NPtxlus0HReFOxlSHNzvyuMubmMOPUjcrsZRrCatjgX4ebVph1R5pZqjWUyWmHzMxbmOg1Wavim0nAHf3VXOittwbsNTq0qrmsObOwZmlxtlgsB5ZEGey5fSzqVVgvcbJ1AkOkILcTbVeYLVvldrgi3MC8w0X0nQjXsgwxpioDUMAePmiqh2Uhoutb/mBIDafLvoD5Bdb/kwHAMZ2Vi/pLdp10bC13vLnsaADA5j02geKfQq1KrnVKbbGNTw5JdRjGANcfJSz1Xhw5RIgi4LD172Vh2IqtIsNt5H79EMUmEG/Hmie3c0hpZt8JmAOx8Qmdc+mQwt8uHJDka4FwPmg1cWXSAfZRYZm6ne+kJT8S55IBybXG6Y2kG3Izcir9JgDQBoBC3saGtDRoFmcSSSULHPIYYmbAR1JtqlYlzm0zl1tCOiAXX0Q8OWscQXy5xBjoY6gfuEukWU3lpdJd7x3In5ntkCwUq5ZTBcA0E2GgmSiqmnQBeAAdOCpmeocpJhJjwwNaOYkTbfq6fEqNcKbWsbc93uoQXkuNh9siUKZlznRJiw0AAsPqjpMcCXP1MacPsoXuEAN2XnX8TnlnsqYs1xe7sYygT4SVs6NoBheQIvbkjc/NF1wS6qpddxKlUpYWjTpNdUa38/2zT7hIBy8pOhnWFwOkHOc7+3TdFTiSuew9IuMm5Jkn9Vw6jlraFrNwhhZM4T8q61rliBWiEZj05r0stW3wKuOZu85h6AFdvouqO0zfVc/GMNneCuYjDFzjBgOyyZuMpOnyWyrQc95gwDEne06JDKga0TqJ5XUcPSAqu65Rc6uk6+URZDSphuIdxjfU9/hore4mkOfkrhC2m9is6rUmOp8obmbtBAInYrKxr6IytEjbZOcWvuTBQ6eeq0Zg1oOsTJvp2QM62uwZ4A34/CI5KbuzJKJVo5cpY0cvwi0zqfFMfSyZXU26bc/yha/NIcdUCpiGtfNT3iIDRfK3r5rO+u2nUzVdeAvA+UxtMvZDNPKSq78bTaS6nmnpHK6/fTfRZ3YqixxdRmeVj56eCaKL3AB8flaeGxLXiWnxG4XToV2VhLT+1kqU3MMFcL/ABM4e+plqNILaTTmb0kiTOmgFtVuwtdgfk3KjQQJXnlGg585Wl0AuMCYA1PkukSBqrV6u72LRSbZ7xmqneD7tPwi56k9l5/pPFFzsjTYJ1Ns3V/hVHRebrOW6mFuigFklPhXkpGpAogVRVihXLSCDBGifSquY4OabhKewOEFaDOL1JkkEf06D7roN6SrZsxIPdssxwjIgeaIeKnPmyjSAC7Trtvb0TD0iesz5doF/jdD/SjLln0VtnGWbtcPQrW3pOmdQQkHBu2IVyhiGvHKfuPJbKVenVEtP7SH03MNwh0BkdkmW5ZHURqPmEumOqd1cy2Ld0a/hE/ttzb7rPx3FZswwP6t1z8T0hmEUjHetVLCxd6yn1bkkknvquU6oSZJWwMUPaIOsR5U7axFwSD2MKxVIMgwqLAbFc/+JOFmu5jhUawNblymbHMTNhvPyXo+i+lMPQoCm+xusNai8vJCLw7jhw9MMe+k4MHLlpuDvCdL6X6rVUx+GddpMrOaDuC4yixz3lzrkmSep3XEqVJuVra1dTwuhAC5tVy1MC1wFnlNREKtJWopAqwVFIPRByGE4qK86rKpCoiD1WVS9oizqsqkyuWmWmD1CJtUsMtMFUWB1ihOelFyMBQLkBcihRlDKtKVcqIGIbKJrkJCw8XgJK0tqQlFiWE4dBVOqyoGLaw9KFmcZTgEeEEq06iiSitJWqSUUTqKJFRRPKtUlKkq0lRUUVFElStJRRRKtUhuaEQVJNaFCoihCrTqlF//2Q=="/>
          <p:cNvSpPr txBox="1"/>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7" name="Google Shape;97;p14"/>
          <p:cNvSpPr/>
          <p:nvPr/>
        </p:nvSpPr>
        <p:spPr>
          <a:xfrm>
            <a:off x="2544027" y="714375"/>
            <a:ext cx="6215062" cy="1071562"/>
          </a:xfrm>
          <a:prstGeom prst="roundRect">
            <a:avLst>
              <a:gd name="adj" fmla="val 16667"/>
            </a:avLst>
          </a:prstGeom>
          <a:gradFill>
            <a:gsLst>
              <a:gs pos="0">
                <a:srgbClr val="9EEAFF"/>
              </a:gs>
              <a:gs pos="35000">
                <a:srgbClr val="BBEFFF"/>
              </a:gs>
              <a:gs pos="100000">
                <a:srgbClr val="E4F9FF"/>
              </a:gs>
            </a:gsLst>
            <a:lin ang="16200000" scaled="0"/>
          </a:gradFill>
          <a:ln w="9525" cap="flat" cmpd="sng">
            <a:solidFill>
              <a:srgbClr val="46AAC5"/>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ts val="3200"/>
              <a:buFont typeface="Open Sans ExtraBold"/>
              <a:buNone/>
            </a:pPr>
            <a:r>
              <a:rPr lang="pt-BR" sz="3200" b="1" dirty="0" smtClean="0">
                <a:solidFill>
                  <a:schemeClr val="bg2">
                    <a:lumMod val="75000"/>
                  </a:schemeClr>
                </a:solidFill>
                <a:latin typeface="Tahoma" pitchFamily="34" charset="0"/>
                <a:ea typeface="Tahoma" pitchFamily="34" charset="0"/>
                <a:cs typeface="Tahoma" pitchFamily="34" charset="0"/>
                <a:sym typeface="Open Sans ExtraBold"/>
              </a:rPr>
              <a:t>Assuntos Gerais</a:t>
            </a:r>
            <a:endParaRPr lang="pt-BR" dirty="0">
              <a:solidFill>
                <a:schemeClr val="bg2">
                  <a:lumMod val="75000"/>
                </a:schemeClr>
              </a:solidFill>
              <a:latin typeface="Tahoma" pitchFamily="34" charset="0"/>
              <a:ea typeface="Tahoma" pitchFamily="34" charset="0"/>
              <a:cs typeface="Tahoma" pitchFamily="34" charset="0"/>
            </a:endParaRPr>
          </a:p>
        </p:txBody>
      </p:sp>
      <p:sp>
        <p:nvSpPr>
          <p:cNvPr id="98" name="Google Shape;98;p14" descr="Resultado de imagem para decreto"/>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9" name="Google Shape;99;p14" descr="Resultado de imagem para decreto"/>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00" name="Google Shape;100;p14" descr="C:\Users\ronaldo1\Downloads\01.jpg"/>
          <p:cNvPicPr preferRelativeResize="0"/>
          <p:nvPr/>
        </p:nvPicPr>
        <p:blipFill rotWithShape="1">
          <a:blip r:embed="rId3">
            <a:alphaModFix/>
          </a:blip>
          <a:srcRect/>
          <a:stretch/>
        </p:blipFill>
        <p:spPr>
          <a:xfrm>
            <a:off x="661538" y="4033118"/>
            <a:ext cx="1141382" cy="866686"/>
          </a:xfrm>
          <a:prstGeom prst="rect">
            <a:avLst/>
          </a:prstGeom>
          <a:noFill/>
          <a:ln>
            <a:noFill/>
          </a:ln>
        </p:spPr>
      </p:pic>
      <p:pic>
        <p:nvPicPr>
          <p:cNvPr id="101" name="Google Shape;101;p14"/>
          <p:cNvPicPr preferRelativeResize="0"/>
          <p:nvPr/>
        </p:nvPicPr>
        <p:blipFill rotWithShape="1">
          <a:blip r:embed="rId4">
            <a:alphaModFix/>
          </a:blip>
          <a:srcRect/>
          <a:stretch/>
        </p:blipFill>
        <p:spPr>
          <a:xfrm>
            <a:off x="898226" y="1466490"/>
            <a:ext cx="749420" cy="941896"/>
          </a:xfrm>
          <a:prstGeom prst="rect">
            <a:avLst/>
          </a:prstGeom>
          <a:noFill/>
          <a:ln>
            <a:noFill/>
          </a:ln>
        </p:spPr>
      </p:pic>
      <p:sp>
        <p:nvSpPr>
          <p:cNvPr id="23553" name="Rectangle 1"/>
          <p:cNvSpPr>
            <a:spLocks noChangeArrowheads="1"/>
          </p:cNvSpPr>
          <p:nvPr/>
        </p:nvSpPr>
        <p:spPr bwMode="auto">
          <a:xfrm>
            <a:off x="2084086" y="2210010"/>
            <a:ext cx="6511637" cy="2708434"/>
          </a:xfrm>
          <a:prstGeom prst="rect">
            <a:avLst/>
          </a:prstGeom>
          <a:noFill/>
          <a:ln w="19050">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a:buFont typeface="Wingdings" pitchFamily="2" charset="2"/>
              <a:buChar char="ü"/>
            </a:pPr>
            <a:r>
              <a:rPr lang="pt-BR" sz="2000" b="1" dirty="0" smtClean="0"/>
              <a:t>DÚVIDAS SOBRE O PROCESSO;</a:t>
            </a:r>
          </a:p>
          <a:p>
            <a:pPr>
              <a:buFont typeface="Wingdings" pitchFamily="2" charset="2"/>
              <a:buChar char="ü"/>
            </a:pPr>
            <a:r>
              <a:rPr lang="pt-BR" sz="2000" b="1" dirty="0" smtClean="0"/>
              <a:t>CONTATO COMISSÃO:</a:t>
            </a:r>
          </a:p>
          <a:p>
            <a:pPr>
              <a:buFont typeface="Wingdings" pitchFamily="2" charset="2"/>
              <a:buChar char="ü"/>
            </a:pPr>
            <a:r>
              <a:rPr lang="pt-BR" sz="2000" b="1" dirty="0" smtClean="0">
                <a:hlinkClick r:id="rId5"/>
              </a:rPr>
              <a:t>ana.falanga@paranagua.pr.gov.br</a:t>
            </a:r>
            <a:endParaRPr lang="pt-BR" sz="2000" b="1" dirty="0" smtClean="0"/>
          </a:p>
          <a:p>
            <a:pPr>
              <a:buFont typeface="Wingdings" pitchFamily="2" charset="2"/>
              <a:buChar char="ü"/>
            </a:pPr>
            <a:r>
              <a:rPr lang="pt-BR" sz="2000" b="1" dirty="0" smtClean="0">
                <a:hlinkClick r:id="rId6"/>
              </a:rPr>
              <a:t>lucia.voi@paranagua.pr.gov.br</a:t>
            </a:r>
            <a:endParaRPr lang="pt-BR" sz="2000" b="1" dirty="0" smtClean="0"/>
          </a:p>
          <a:p>
            <a:pPr>
              <a:buFont typeface="Wingdings" pitchFamily="2" charset="2"/>
              <a:buChar char="ü"/>
            </a:pPr>
            <a:r>
              <a:rPr lang="pt-BR" sz="2000" b="1" dirty="0">
                <a:hlinkClick r:id="rId7"/>
              </a:rPr>
              <a:t>vivian.oliveira@paranagua.pr.gov.br</a:t>
            </a:r>
            <a:endParaRPr lang="pt-BR" sz="2000" b="1" dirty="0"/>
          </a:p>
          <a:p>
            <a:pPr>
              <a:buFont typeface="Wingdings" pitchFamily="2" charset="2"/>
              <a:buChar char="ü"/>
            </a:pPr>
            <a:endParaRPr lang="pt-BR" sz="2000" b="1" dirty="0" smtClean="0"/>
          </a:p>
          <a:p>
            <a:pPr>
              <a:buFont typeface="Wingdings" pitchFamily="2" charset="2"/>
              <a:buChar char="ü"/>
            </a:pPr>
            <a:endParaRPr lang="pt-BR" sz="2000" b="1" dirty="0" smtClean="0"/>
          </a:p>
          <a:p>
            <a:pPr>
              <a:buFont typeface="Wingdings" pitchFamily="2" charset="2"/>
              <a:buChar char="ü"/>
            </a:pPr>
            <a:endParaRPr lang="pt-BR" sz="1200" dirty="0" smtClean="0"/>
          </a:p>
          <a:p>
            <a:pPr algn="just">
              <a:lnSpc>
                <a:spcPct val="150000"/>
              </a:lnSpc>
            </a:pPr>
            <a:endParaRPr lang="pt-BR" sz="1200" dirty="0"/>
          </a:p>
        </p:txBody>
      </p:sp>
    </p:spTree>
    <p:extLst>
      <p:ext uri="{BB962C8B-B14F-4D97-AF65-F5344CB8AC3E}">
        <p14:creationId xmlns:p14="http://schemas.microsoft.com/office/powerpoint/2010/main" val="4211631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430048" y="679882"/>
            <a:ext cx="0" cy="5616575"/>
          </a:xfrm>
          <a:prstGeom prst="straightConnector1">
            <a:avLst/>
          </a:prstGeom>
          <a:noFill/>
          <a:ln w="38100" cap="flat" cmpd="sng">
            <a:solidFill>
              <a:srgbClr val="9BBB59"/>
            </a:solidFill>
            <a:prstDash val="solid"/>
            <a:miter lim="800000"/>
            <a:headEnd type="none" w="med" len="med"/>
            <a:tailEnd type="none" w="med" len="med"/>
          </a:ln>
          <a:effectLst>
            <a:outerShdw blurRad="63500" dist="23000" dir="5400000">
              <a:srgbClr val="000000">
                <a:alpha val="34901"/>
              </a:srgbClr>
            </a:outerShdw>
          </a:effectLst>
        </p:spPr>
      </p:cxnSp>
      <p:sp>
        <p:nvSpPr>
          <p:cNvPr id="94" name="Google Shape;94;p14" descr="data:image/jpeg;base64,/9j/4AAQSkZJRgABAQAAAQABAAD/2wCEAAkGBxQTEhQUExQWFBQWGRoYGRYYGBgYFxUbGxQXGRYXHxcYHCggHRslHBoXITEiJikrLi4uFyAzODQsNygtLisBCgoKDg0OGhAQGy8mICY0LDAsLy0sLywsNCw0LywsNC0vLC8sNDQsLDAvLCwsNCwsLCwsLDQsLCwsLywsLCwsLP/AABEIAGMAgwMBEQACEQEDEQH/xAAbAAABBQEBAAAAAAAAAAAAAAADAAECBAUGB//EADcQAAEDAgQEAwYEBgMAAAAAAAEAAhEDIQQSMUEFIlFhcYGREzJCobHRBiPB8AcUUqKy4RVTcv/EABoBAAIDAQEAAAAAAAAAAAAAAAIDAAEEBQb/xAAzEQABAwIEAgoCAQQDAAAAAAABAAIRAyEEEjFBUXEFEyJhgZGhseHwwdEjFDJS8RUzU//aAAwDAQACEQMRAD8A7VeDXo0lIUUgEQCimGIg1DKkKaPIqzJ/Zq8irMlkVZFMyY01RYrzKBYhLVcqOVDlVylCkK00KoUTKlElFElFElFElSiStRSARBRFY1Na1AStXB8Ic67uUf3H7Lq4fo177vsPX4WKri2ts259FdPDqZfGWA1o0tJJOvkPmtpwVF1XLEAAad/+lnGIqBkzqVN/CaZFpHcH7pjujqBECRyKEYqoNbqpVw0wA1pElo2IIBAk7g6rG+hIADQRJA4iLX4jdPbUi89/32RKvBRHK4zbXTvsmv6Lbl7DjPegbjDPaFlnY7CGmQDzZtI1Om3mubisM7DkA3nSFro1hUBItCqkBZYbqnSVEgdUBDeKsSoOahLUQKGQgIRJkKiSiiSiiSpRIIlEVjUxoQkrQ4aPzG8pdEmB/tdDBj+ZsCYustc9g3hboxLv+t/9v3XeFd//AJn0/a5vVt/yHr+lXw+IBcXuBbNmzpEDcW1lZ6NZpcarwROk6RbfTVNfTIbkbfjzVt+JaIjmkSMt5Wp1dgiLzpF0gUzvbmoUcPLTnuXXPY7RGmyGnRlh6y5NzzROqQ7s7JsLWu5pJMExO4tvvBQ0aozGmTvaeH5hXUZYOA5psZSBfSJ2cf8AEqsRTDqtInYn2V0nEMeO5HeWtBJsJ2G58N09xZTaSbftKAc4wgYKnZwjl0BIgkbg+aThmWIi20i8JlV1xx3hY3FcI2m4BpmROXp/pcXHYdlF4DDrtw+F0MNVc9suCzHhcxwWsFDKBEkqUSUUSVKKQCMKirFNv7+q0MCW4rqMBhgxotBIE9SV6jC0BSpi191xq1QvceGyslaUpAwJ/Lb2AHmNQkYX/pbyTK395QagFN+ZonPYtGsjcfqlOAo1M7ROaxG/MflGDnblO26KcWLBoJcZtpERMzpqEw4ltg25M20048NUPVG5Oih/KywgwCSSNw09kP8AT5qZa6JMkdxV9bDgRy5qNSpmYx/Qg26EwULn56bKveNPJEG5XOYi494DHSYMGL3kaR5wmYpzRScCdrIKIJeITfma8oj4bmfOLKfzm9uXHx28lP49L8/hZfFqZc6S1oLQCYMkgkj5LlY9jnuzEAEAE3kxp6LZhnBogHX3WTVC5LwtzSgFIKYmVKJKKJKKItMJrQhKuUKZ5XZSWAyTtbxWykx1qmUloN1ne4XbNyuoqVABJNl6hz2tGY6LjhpJgILqxcQGEaSSZIjYeJv6JJql7gKcaTP3imBgaJehNc9gAIbc+9NrncapQdVpNDSBc6za/FGQx5mfBGw2FazTU6n6+CdRw7KWmu5S6lUv5IGJw4LyLc7DfuIg+UpNai11XL/kD5jQ+qZTqEMngUWniYs/lI32d3B/RMbXy9mrY+h5H8aoTTm7L+6BTo5y4SQyZ0iSZm56GCkNpdaXNk5ddIuZ9kwvyAGL85Ra+ClpAPMY5nX3ny8k2phQ5hANzub/AHwQNrQ4E6cAouqVBDOUkgw47946oS+s0inaTofhWG0z2tuChVwTnSHOsBDTvrN/khfhalSQ920A7+KttZrYLRz+FgVmEEgiDuOi8/UaQYIuumwg3CrOCzEJwUECtJRRJUoj0wtDAgcum4QSaQB0EgdwvTdHkuoAO7x4Lj4kRUspHDtFRkCLOPpEHyn5ojRY2szKOP4VdY4sMngonDim5rh/5udJI08L27qjRbRe17eVzx+6KxUNRpaeaLjHAjIDzOt4DcpmIcHDqhqfbigpAg59grIWlKVKo4ioXfC0BpHqSfKyxPc4VjU2AAPvPhZaGgGmG7m49lZcWusYM7LUSx/ZMFJGZt0PC6uAktBgTe+/lp80qhOZwGg0n18EdTQHdNWxBuGNJIgTsCftqqqVnSW0xJ47T8alRtMWLigUsNUklzoMQCIvdxG2lwkMw9cklzrxE24n0TXVKcCB9srNOveHDKfVp8CtTapnK8QfTzSSy0tMj1WRxjK54LbyIPQx0K4/SGR9QOZ48LcPsLdhczWwVlPYuU5q2hyHkO2qXkJMBFmCg4ICIRSoyqhRWqS0sS3LouG12tptDjB1vbUmF6LB1mMota4xzXKrsc55ICJjakZXNEuvBEQex7FMxLyMrmCTtw5eKCi2ZDtN1NuEBu/mJ9B2ARjDh16lz6eSE1SLMsEChUyF0glsxn1IgDXt3SaTzRLpktnXU6b93f5pj29ZEa8P0jMmpeYZsBq7vPRNbmrdqYbtGp75/SAxTtF0enTAEDT6p7GNaIalucSZKpYwNYaeRrc2aANLGxlY8RlpFnVtGafsrRSl4dmJiEmYkte4ZeYgcoNib3noRF+yptYsquaW3MW7+Pl7KGmHMBmw9lbw9PK2DrcnxJWykwsbB13SHuzGQipiBVuIsBpmdrrNjGg0TO106gSHiEPE8PDyDJbAiBGm2qXWwTapBBi0ImYgskRKrVeEsgnOQBqTlgJLuimHRx9EwYx3ALhfxhxk0XGhSLSS053/ABAEkACLA5d+66HRfRjKY6x47UmOSlWsX22S4Vj3Ow1Jz3FzpeC462LYE72j1K5nT9ICs3KIstGEdAIVr+YHVefyLZmWo3Q+CMaFUdV0GBayowkZtMvN20jwK9DhRSr0yWzpF/xyXLrF9N0GONkfBsYQDADhqOh3tstGHbTIBA7Q17ilVS4GJtsra1JKr4USHHZzjHcafdIodoOOxJTaliBuAhYjChrSWgmL5ZOX0CVVw7GMJaO+JMeSNlUucAT47pYbAtDRMHwkCDcb/NSjhKbWifSR95qVK7if2jOwrcpA1O+p7XKacOzKWjffUpYqukFDYM4kmHtJEjYi2+x6IGjrm5jZwm4+6HgiP8ZjYpmYslrYEudMXtbfsFTcQ5zBAuZjhzVmkA4ybBGwryQc0EgkSLAxvCbRc4tObUGEFQAGyq4mXOJvDC229nAkx4fRZa01HE7Nj3kmOSczsgDjPsi8RxzKdJz3vDWx7xMaiy6NPtxlus0HReFOxlSHNzvyuMubmMOPUjcrsZRrCatjgX4ebVph1R5pZqjWUyWmHzMxbmOg1Wavim0nAHf3VXOittwbsNTq0qrmsObOwZmlxtlgsB5ZEGey5fSzqVVgvcbJ1AkOkILcTbVeYLVvldrgi3MC8w0X0nQjXsgwxpioDUMAePmiqh2Uhoutb/mBIDafLvoD5Bdb/kwHAMZ2Vi/pLdp10bC13vLnsaADA5j02geKfQq1KrnVKbbGNTw5JdRjGANcfJSz1Xhw5RIgi4LD172Vh2IqtIsNt5H79EMUmEG/Hmie3c0hpZt8JmAOx8Qmdc+mQwt8uHJDka4FwPmg1cWXSAfZRYZm6ne+kJT8S55IBybXG6Y2kG3Izcir9JgDQBoBC3saGtDRoFmcSSSULHPIYYmbAR1JtqlYlzm0zl1tCOiAXX0Q8OWscQXy5xBjoY6gfuEukWU3lpdJd7x3In5ntkCwUq5ZTBcA0E2GgmSiqmnQBeAAdOCpmeocpJhJjwwNaOYkTbfq6fEqNcKbWsbc93uoQXkuNh9siUKZlznRJiw0AAsPqjpMcCXP1MacPsoXuEAN2XnX8TnlnsqYs1xe7sYygT4SVs6NoBheQIvbkjc/NF1wS6qpddxKlUpYWjTpNdUa38/2zT7hIBy8pOhnWFwOkHOc7+3TdFTiSuew9IuMm5Jkn9Vw6jlraFrNwhhZM4T8q61rliBWiEZj05r0stW3wKuOZu85h6AFdvouqO0zfVc/GMNneCuYjDFzjBgOyyZuMpOnyWyrQc95gwDEne06JDKga0TqJ5XUcPSAqu65Rc6uk6+URZDSphuIdxjfU9/hore4mkOfkrhC2m9is6rUmOp8obmbtBAInYrKxr6IytEjbZOcWvuTBQ6eeq0Zg1oOsTJvp2QM62uwZ4A34/CI5KbuzJKJVo5cpY0cvwi0zqfFMfSyZXU26bc/yha/NIcdUCpiGtfNT3iIDRfK3r5rO+u2nUzVdeAvA+UxtMvZDNPKSq78bTaS6nmnpHK6/fTfRZ3YqixxdRmeVj56eCaKL3AB8flaeGxLXiWnxG4XToV2VhLT+1kqU3MMFcL/ABM4e+plqNILaTTmb0kiTOmgFtVuwtdgfk3KjQQJXnlGg585Wl0AuMCYA1PkukSBqrV6u72LRSbZ7xmqneD7tPwi56k9l5/pPFFzsjTYJ1Ns3V/hVHRebrOW6mFuigFklPhXkpGpAogVRVihXLSCDBGifSquY4OabhKewOEFaDOL1JkkEf06D7roN6SrZsxIPdssxwjIgeaIeKnPmyjSAC7Trtvb0TD0iesz5doF/jdD/SjLln0VtnGWbtcPQrW3pOmdQQkHBu2IVyhiGvHKfuPJbKVenVEtP7SH03MNwh0BkdkmW5ZHURqPmEumOqd1cy2Ld0a/hE/ttzb7rPx3FZswwP6t1z8T0hmEUjHetVLCxd6yn1bkkknvquU6oSZJWwMUPaIOsR5U7axFwSD2MKxVIMgwqLAbFc/+JOFmu5jhUawNblymbHMTNhvPyXo+i+lMPQoCm+xusNai8vJCLw7jhw9MMe+k4MHLlpuDvCdL6X6rVUx+GddpMrOaDuC4yixz3lzrkmSep3XEqVJuVra1dTwuhAC5tVy1MC1wFnlNREKtJWopAqwVFIPRByGE4qK86rKpCoiD1WVS9oizqsqkyuWmWmD1CJtUsMtMFUWB1ihOelFyMBQLkBcihRlDKtKVcqIGIbKJrkJCw8XgJK0tqQlFiWE4dBVOqyoGLaw9KFmcZTgEeEEq06iiSitJWqSUUTqKJFRRPKtUlKkq0lRUUVFElStJRRRKtUhuaEQVJNaFCoihCrTqlF//2Q=="/>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5" name="Google Shape;95;p14" descr="data:image/jpeg;base64,/9j/4AAQSkZJRgABAQAAAQABAAD/2wCEAAkGBxQTEhQUExQWFBQWGRoYGRYYGBgYFxUbGxQXGRYXHxcYHCggHRslHBoXITEiJikrLi4uFyAzODQsNygtLisBCgoKDg0OGhAQGy8mICY0LDAsLy0sLywsNCw0LywsNC0vLC8sNDQsLDAvLCwsNCwsLCwsLDQsLCwsLywsLCwsLP/AABEIAGMAgwMBEQACEQEDEQH/xAAbAAABBQEBAAAAAAAAAAAAAAADAAECBAUGB//EADcQAAEDAgQEAwYEBgMAAAAAAAEAAhEDIQQSMUEFIlFhcYGREzJCobHRBiPB8AcUUqKy4RVTcv/EABoBAAIDAQEAAAAAAAAAAAAAAAIDAAEEBQb/xAAzEQABAwIEAgoCAQQDAAAAAAABAAIRAyEEEjFBUXEFEyJhgZGhseHwwdEjFDJS8RUzU//aAAwDAQACEQMRAD8A7VeDXo0lIUUgEQCimGIg1DKkKaPIqzJ/Zq8irMlkVZFMyY01RYrzKBYhLVcqOVDlVylCkK00KoUTKlElFElFElFElSiStRSARBRFY1Na1AStXB8Ic67uUf3H7Lq4fo177vsPX4WKri2ts259FdPDqZfGWA1o0tJJOvkPmtpwVF1XLEAAad/+lnGIqBkzqVN/CaZFpHcH7pjujqBECRyKEYqoNbqpVw0wA1pElo2IIBAk7g6rG+hIADQRJA4iLX4jdPbUi89/32RKvBRHK4zbXTvsmv6Lbl7DjPegbjDPaFlnY7CGmQDzZtI1Om3mubisM7DkA3nSFro1hUBItCqkBZYbqnSVEgdUBDeKsSoOahLUQKGQgIRJkKiSiiSiiSpRIIlEVjUxoQkrQ4aPzG8pdEmB/tdDBj+ZsCYustc9g3hboxLv+t/9v3XeFd//AJn0/a5vVt/yHr+lXw+IBcXuBbNmzpEDcW1lZ6NZpcarwROk6RbfTVNfTIbkbfjzVt+JaIjmkSMt5Wp1dgiLzpF0gUzvbmoUcPLTnuXXPY7RGmyGnRlh6y5NzzROqQ7s7JsLWu5pJMExO4tvvBQ0aozGmTvaeH5hXUZYOA5psZSBfSJ2cf8AEqsRTDqtInYn2V0nEMeO5HeWtBJsJ2G58N09xZTaSbftKAc4wgYKnZwjl0BIgkbg+aThmWIi20i8JlV1xx3hY3FcI2m4BpmROXp/pcXHYdlF4DDrtw+F0MNVc9suCzHhcxwWsFDKBEkqUSUUSVKKQCMKirFNv7+q0MCW4rqMBhgxotBIE9SV6jC0BSpi191xq1QvceGyslaUpAwJ/Lb2AHmNQkYX/pbyTK395QagFN+ZonPYtGsjcfqlOAo1M7ROaxG/MflGDnblO26KcWLBoJcZtpERMzpqEw4ltg25M20048NUPVG5Oih/KywgwCSSNw09kP8AT5qZa6JMkdxV9bDgRy5qNSpmYx/Qg26EwULn56bKveNPJEG5XOYi494DHSYMGL3kaR5wmYpzRScCdrIKIJeITfma8oj4bmfOLKfzm9uXHx28lP49L8/hZfFqZc6S1oLQCYMkgkj5LlY9jnuzEAEAE3kxp6LZhnBogHX3WTVC5LwtzSgFIKYmVKJKKJKKItMJrQhKuUKZ5XZSWAyTtbxWykx1qmUloN1ne4XbNyuoqVABJNl6hz2tGY6LjhpJgILqxcQGEaSSZIjYeJv6JJql7gKcaTP3imBgaJehNc9gAIbc+9NrncapQdVpNDSBc6za/FGQx5mfBGw2FazTU6n6+CdRw7KWmu5S6lUv5IGJw4LyLc7DfuIg+UpNai11XL/kD5jQ+qZTqEMngUWniYs/lI32d3B/RMbXy9mrY+h5H8aoTTm7L+6BTo5y4SQyZ0iSZm56GCkNpdaXNk5ddIuZ9kwvyAGL85Ra+ClpAPMY5nX3ny8k2phQ5hANzub/AHwQNrQ4E6cAouqVBDOUkgw47946oS+s0inaTofhWG0z2tuChVwTnSHOsBDTvrN/khfhalSQ920A7+KttZrYLRz+FgVmEEgiDuOi8/UaQYIuumwg3CrOCzEJwUECtJRRJUoj0wtDAgcum4QSaQB0EgdwvTdHkuoAO7x4Lj4kRUspHDtFRkCLOPpEHyn5ojRY2szKOP4VdY4sMngonDim5rh/5udJI08L27qjRbRe17eVzx+6KxUNRpaeaLjHAjIDzOt4DcpmIcHDqhqfbigpAg59grIWlKVKo4ioXfC0BpHqSfKyxPc4VjU2AAPvPhZaGgGmG7m49lZcWusYM7LUSx/ZMFJGZt0PC6uAktBgTe+/lp80qhOZwGg0n18EdTQHdNWxBuGNJIgTsCftqqqVnSW0xJ47T8alRtMWLigUsNUklzoMQCIvdxG2lwkMw9cklzrxE24n0TXVKcCB9srNOveHDKfVp8CtTapnK8QfTzSSy0tMj1WRxjK54LbyIPQx0K4/SGR9QOZ48LcPsLdhczWwVlPYuU5q2hyHkO2qXkJMBFmCg4ICIRSoyqhRWqS0sS3LouG12tptDjB1vbUmF6LB1mMota4xzXKrsc55ICJjakZXNEuvBEQex7FMxLyMrmCTtw5eKCi2ZDtN1NuEBu/mJ9B2ARjDh16lz6eSE1SLMsEChUyF0glsxn1IgDXt3SaTzRLpktnXU6b93f5pj29ZEa8P0jMmpeYZsBq7vPRNbmrdqYbtGp75/SAxTtF0enTAEDT6p7GNaIalucSZKpYwNYaeRrc2aANLGxlY8RlpFnVtGafsrRSl4dmJiEmYkte4ZeYgcoNib3noRF+yptYsquaW3MW7+Pl7KGmHMBmw9lbw9PK2DrcnxJWykwsbB13SHuzGQipiBVuIsBpmdrrNjGg0TO106gSHiEPE8PDyDJbAiBGm2qXWwTapBBi0ImYgskRKrVeEsgnOQBqTlgJLuimHRx9EwYx3ALhfxhxk0XGhSLSS053/ABAEkACLA5d+66HRfRjKY6x47UmOSlWsX22S4Vj3Ow1Jz3FzpeC462LYE72j1K5nT9ICs3KIstGEdAIVr+YHVefyLZmWo3Q+CMaFUdV0GBayowkZtMvN20jwK9DhRSr0yWzpF/xyXLrF9N0GONkfBsYQDADhqOh3tstGHbTIBA7Q17ilVS4GJtsra1JKr4USHHZzjHcafdIodoOOxJTaliBuAhYjChrSWgmL5ZOX0CVVw7GMJaO+JMeSNlUucAT47pYbAtDRMHwkCDcb/NSjhKbWifSR95qVK7if2jOwrcpA1O+p7XKacOzKWjffUpYqukFDYM4kmHtJEjYi2+x6IGjrm5jZwm4+6HgiP8ZjYpmYslrYEudMXtbfsFTcQ5zBAuZjhzVmkA4ybBGwryQc0EgkSLAxvCbRc4tObUGEFQAGyq4mXOJvDC229nAkx4fRZa01HE7Nj3kmOSczsgDjPsi8RxzKdJz3vDWx7xMaiy6NPtxlus0HReFOxlSHNzvyuMubmMOPUjcrsZRrCatjgX4ebVph1R5pZqjWUyWmHzMxbmOg1Wavim0nAHf3VXOittwbsNTq0qrmsObOwZmlxtlgsB5ZEGey5fSzqVVgvcbJ1AkOkILcTbVeYLVvldrgi3MC8w0X0nQjXsgwxpioDUMAePmiqh2Uhoutb/mBIDafLvoD5Bdb/kwHAMZ2Vi/pLdp10bC13vLnsaADA5j02geKfQq1KrnVKbbGNTw5JdRjGANcfJSz1Xhw5RIgi4LD172Vh2IqtIsNt5H79EMUmEG/Hmie3c0hpZt8JmAOx8Qmdc+mQwt8uHJDka4FwPmg1cWXSAfZRYZm6ne+kJT8S55IBybXG6Y2kG3Izcir9JgDQBoBC3saGtDRoFmcSSSULHPIYYmbAR1JtqlYlzm0zl1tCOiAXX0Q8OWscQXy5xBjoY6gfuEukWU3lpdJd7x3In5ntkCwUq5ZTBcA0E2GgmSiqmnQBeAAdOCpmeocpJhJjwwNaOYkTbfq6fEqNcKbWsbc93uoQXkuNh9siUKZlznRJiw0AAsPqjpMcCXP1MacPsoXuEAN2XnX8TnlnsqYs1xe7sYygT4SVs6NoBheQIvbkjc/NF1wS6qpddxKlUpYWjTpNdUa38/2zT7hIBy8pOhnWFwOkHOc7+3TdFTiSuew9IuMm5Jkn9Vw6jlraFrNwhhZM4T8q61rliBWiEZj05r0stW3wKuOZu85h6AFdvouqO0zfVc/GMNneCuYjDFzjBgOyyZuMpOnyWyrQc95gwDEne06JDKga0TqJ5XUcPSAqu65Rc6uk6+URZDSphuIdxjfU9/hore4mkOfkrhC2m9is6rUmOp8obmbtBAInYrKxr6IytEjbZOcWvuTBQ6eeq0Zg1oOsTJvp2QM62uwZ4A34/CI5KbuzJKJVo5cpY0cvwi0zqfFMfSyZXU26bc/yha/NIcdUCpiGtfNT3iIDRfK3r5rO+u2nUzVdeAvA+UxtMvZDNPKSq78bTaS6nmnpHK6/fTfRZ3YqixxdRmeVj56eCaKL3AB8flaeGxLXiWnxG4XToV2VhLT+1kqU3MMFcL/ABM4e+plqNILaTTmb0kiTOmgFtVuwtdgfk3KjQQJXnlGg585Wl0AuMCYA1PkukSBqrV6u72LRSbZ7xmqneD7tPwi56k9l5/pPFFzsjTYJ1Ns3V/hVHRebrOW6mFuigFklPhXkpGpAogVRVihXLSCDBGifSquY4OabhKewOEFaDOL1JkkEf06D7roN6SrZsxIPdssxwjIgeaIeKnPmyjSAC7Trtvb0TD0iesz5doF/jdD/SjLln0VtnGWbtcPQrW3pOmdQQkHBu2IVyhiGvHKfuPJbKVenVEtP7SH03MNwh0BkdkmW5ZHURqPmEumOqd1cy2Ld0a/hE/ttzb7rPx3FZswwP6t1z8T0hmEUjHetVLCxd6yn1bkkknvquU6oSZJWwMUPaIOsR5U7axFwSD2MKxVIMgwqLAbFc/+JOFmu5jhUawNblymbHMTNhvPyXo+i+lMPQoCm+xusNai8vJCLw7jhw9MMe+k4MHLlpuDvCdL6X6rVUx+GddpMrOaDuC4yixz3lzrkmSep3XEqVJuVra1dTwuhAC5tVy1MC1wFnlNREKtJWopAqwVFIPRByGE4qK86rKpCoiD1WVS9oizqsqkyuWmWmD1CJtUsMtMFUWB1ihOelFyMBQLkBcihRlDKtKVcqIGIbKJrkJCw8XgJK0tqQlFiWE4dBVOqyoGLaw9KFmcZTgEeEEq06iiSitJWqSUUTqKJFRRPKtUlKkq0lRUUVFElStJRRRKtUhuaEQVJNaFCoihCrTqlF//2Q=="/>
          <p:cNvSpPr txBox="1"/>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6" name="Google Shape;96;p14"/>
          <p:cNvSpPr txBox="1"/>
          <p:nvPr/>
        </p:nvSpPr>
        <p:spPr>
          <a:xfrm>
            <a:off x="2071687" y="0"/>
            <a:ext cx="7072312" cy="1384300"/>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chemeClr val="dk1"/>
              </a:buClr>
              <a:buSzPts val="2800"/>
              <a:buFont typeface="Arial"/>
              <a:buNone/>
            </a:pPr>
            <a:endParaRPr sz="2800" b="0" i="0" u="sng">
              <a:solidFill>
                <a:srgbClr val="943634"/>
              </a:solidFill>
              <a:latin typeface="Arial"/>
              <a:ea typeface="Arial"/>
              <a:cs typeface="Arial"/>
              <a:sym typeface="Arial"/>
            </a:endParaRPr>
          </a:p>
          <a:p>
            <a:pPr marL="0" marR="0" lvl="0" indent="0" algn="ctr" rtl="0">
              <a:lnSpc>
                <a:spcPct val="150000"/>
              </a:lnSpc>
              <a:spcBef>
                <a:spcPts val="0"/>
              </a:spcBef>
              <a:spcAft>
                <a:spcPts val="0"/>
              </a:spcAft>
              <a:buClr>
                <a:srgbClr val="943634"/>
              </a:buClr>
              <a:buSzPts val="2800"/>
              <a:buFont typeface="Arial"/>
              <a:buNone/>
            </a:pPr>
            <a:r>
              <a:rPr lang="en-US" sz="2800" b="0" i="0" u="sng">
                <a:solidFill>
                  <a:srgbClr val="943634"/>
                </a:solidFill>
                <a:latin typeface="Arial"/>
                <a:ea typeface="Arial"/>
                <a:cs typeface="Arial"/>
                <a:sym typeface="Arial"/>
              </a:rPr>
              <a:t> </a:t>
            </a:r>
            <a:endParaRPr/>
          </a:p>
        </p:txBody>
      </p:sp>
      <p:sp>
        <p:nvSpPr>
          <p:cNvPr id="97" name="Google Shape;97;p14"/>
          <p:cNvSpPr/>
          <p:nvPr/>
        </p:nvSpPr>
        <p:spPr>
          <a:xfrm>
            <a:off x="2355273" y="348746"/>
            <a:ext cx="6215062" cy="1071562"/>
          </a:xfrm>
          <a:prstGeom prst="roundRect">
            <a:avLst>
              <a:gd name="adj" fmla="val 16667"/>
            </a:avLst>
          </a:prstGeom>
          <a:gradFill>
            <a:gsLst>
              <a:gs pos="0">
                <a:srgbClr val="9EEAFF"/>
              </a:gs>
              <a:gs pos="35000">
                <a:srgbClr val="BBEFFF"/>
              </a:gs>
              <a:gs pos="100000">
                <a:srgbClr val="E4F9FF"/>
              </a:gs>
            </a:gsLst>
            <a:lin ang="16200000" scaled="0"/>
          </a:gradFill>
          <a:ln w="9525" cap="flat" cmpd="sng">
            <a:solidFill>
              <a:srgbClr val="46AAC5"/>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ts val="3200"/>
              <a:buFont typeface="Open Sans ExtraBold"/>
              <a:buNone/>
            </a:pPr>
            <a:r>
              <a:rPr lang="pt-BR" sz="3200" b="1" dirty="0" smtClean="0">
                <a:solidFill>
                  <a:schemeClr val="bg2">
                    <a:lumMod val="75000"/>
                  </a:schemeClr>
                </a:solidFill>
                <a:latin typeface="Tahoma" pitchFamily="34" charset="0"/>
                <a:ea typeface="Tahoma" pitchFamily="34" charset="0"/>
                <a:cs typeface="Tahoma" pitchFamily="34" charset="0"/>
                <a:sym typeface="Open Sans ExtraBold"/>
              </a:rPr>
              <a:t>CRONOGRAMA</a:t>
            </a:r>
            <a:endParaRPr lang="pt-BR" dirty="0">
              <a:solidFill>
                <a:schemeClr val="bg2">
                  <a:lumMod val="75000"/>
                </a:schemeClr>
              </a:solidFill>
              <a:latin typeface="Tahoma" pitchFamily="34" charset="0"/>
              <a:ea typeface="Tahoma" pitchFamily="34" charset="0"/>
              <a:cs typeface="Tahoma" pitchFamily="34" charset="0"/>
            </a:endParaRPr>
          </a:p>
        </p:txBody>
      </p:sp>
      <p:sp>
        <p:nvSpPr>
          <p:cNvPr id="98" name="Google Shape;98;p14" descr="Resultado de imagem para decreto"/>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9" name="Google Shape;99;p14" descr="Resultado de imagem para decreto"/>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00" name="Google Shape;100;p14" descr="C:\Users\ronaldo1\Downloads\01.jpg"/>
          <p:cNvPicPr preferRelativeResize="0"/>
          <p:nvPr/>
        </p:nvPicPr>
        <p:blipFill rotWithShape="1">
          <a:blip r:embed="rId3">
            <a:alphaModFix/>
          </a:blip>
          <a:srcRect/>
          <a:stretch/>
        </p:blipFill>
        <p:spPr>
          <a:xfrm>
            <a:off x="144302" y="3811445"/>
            <a:ext cx="1141382" cy="866686"/>
          </a:xfrm>
          <a:prstGeom prst="rect">
            <a:avLst/>
          </a:prstGeom>
          <a:noFill/>
          <a:ln>
            <a:noFill/>
          </a:ln>
        </p:spPr>
      </p:pic>
      <p:pic>
        <p:nvPicPr>
          <p:cNvPr id="101" name="Google Shape;101;p14"/>
          <p:cNvPicPr preferRelativeResize="0"/>
          <p:nvPr/>
        </p:nvPicPr>
        <p:blipFill rotWithShape="1">
          <a:blip r:embed="rId4">
            <a:alphaModFix/>
          </a:blip>
          <a:srcRect/>
          <a:stretch/>
        </p:blipFill>
        <p:spPr>
          <a:xfrm>
            <a:off x="334808" y="1420308"/>
            <a:ext cx="749420" cy="941896"/>
          </a:xfrm>
          <a:prstGeom prst="rect">
            <a:avLst/>
          </a:prstGeom>
          <a:noFill/>
          <a:ln>
            <a:noFill/>
          </a:ln>
        </p:spPr>
      </p:pic>
      <p:graphicFrame>
        <p:nvGraphicFramePr>
          <p:cNvPr id="4" name="Tabela 3"/>
          <p:cNvGraphicFramePr>
            <a:graphicFrameLocks noGrp="1"/>
          </p:cNvGraphicFramePr>
          <p:nvPr>
            <p:extLst>
              <p:ext uri="{D42A27DB-BD31-4B8C-83A1-F6EECF244321}">
                <p14:modId xmlns:p14="http://schemas.microsoft.com/office/powerpoint/2010/main" val="355396800"/>
              </p:ext>
            </p:extLst>
          </p:nvPr>
        </p:nvGraphicFramePr>
        <p:xfrm>
          <a:off x="1574413" y="1600201"/>
          <a:ext cx="7003133" cy="4663440"/>
        </p:xfrm>
        <a:graphic>
          <a:graphicData uri="http://schemas.openxmlformats.org/drawingml/2006/table">
            <a:tbl>
              <a:tblPr firstRow="1" firstCol="1" lastRow="1" lastCol="1" bandRow="1" bandCol="1"/>
              <a:tblGrid>
                <a:gridCol w="5454184">
                  <a:extLst>
                    <a:ext uri="{9D8B030D-6E8A-4147-A177-3AD203B41FA5}">
                      <a16:colId xmlns:a16="http://schemas.microsoft.com/office/drawing/2014/main" val="1167290855"/>
                    </a:ext>
                  </a:extLst>
                </a:gridCol>
                <a:gridCol w="1548949">
                  <a:extLst>
                    <a:ext uri="{9D8B030D-6E8A-4147-A177-3AD203B41FA5}">
                      <a16:colId xmlns:a16="http://schemas.microsoft.com/office/drawing/2014/main" val="2865914870"/>
                    </a:ext>
                  </a:extLst>
                </a:gridCol>
              </a:tblGrid>
              <a:tr h="152316">
                <a:tc>
                  <a:txBody>
                    <a:bodyPr/>
                    <a:lstStyle/>
                    <a:p>
                      <a:pPr marL="7620">
                        <a:lnSpc>
                          <a:spcPct val="100000"/>
                        </a:lnSpc>
                        <a:spcBef>
                          <a:spcPts val="0"/>
                        </a:spcBef>
                        <a:spcAft>
                          <a:spcPts val="0"/>
                        </a:spcAft>
                      </a:pPr>
                      <a:r>
                        <a:rPr lang="pt-PT" sz="1800" b="1">
                          <a:effectLst/>
                          <a:latin typeface="Arial" panose="020B0604020202020204" pitchFamily="34" charset="0"/>
                          <a:ea typeface="Times New Roman" panose="02020603050405020304" pitchFamily="18" charset="0"/>
                          <a:cs typeface="Times New Roman" panose="02020603050405020304" pitchFamily="18" charset="0"/>
                        </a:rPr>
                        <a:t>1º ETAPA</a:t>
                      </a:r>
                      <a:endParaRPr lang="pt-B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a:lnSpc>
                          <a:spcPct val="100000"/>
                        </a:lnSpc>
                        <a:spcBef>
                          <a:spcPts val="0"/>
                        </a:spcBef>
                        <a:spcAft>
                          <a:spcPts val="0"/>
                        </a:spcAft>
                      </a:pPr>
                      <a:r>
                        <a:rPr lang="pt-PT" sz="1800" dirty="0">
                          <a:effectLst/>
                          <a:latin typeface="Arial" panose="020B0604020202020204" pitchFamily="34" charset="0"/>
                          <a:ea typeface="Times New Roman" panose="02020603050405020304" pitchFamily="18" charset="0"/>
                          <a:cs typeface="Times New Roman" panose="02020603050405020304" pitchFamily="18" charset="0"/>
                        </a:rPr>
                        <a:t>DATA</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4160165"/>
                  </a:ext>
                </a:extLst>
              </a:tr>
              <a:tr h="499258">
                <a:tc>
                  <a:txBody>
                    <a:bodyPr/>
                    <a:lstStyle/>
                    <a:p>
                      <a:pPr marL="7620" algn="just">
                        <a:lnSpc>
                          <a:spcPct val="100000"/>
                        </a:lnSpc>
                        <a:spcBef>
                          <a:spcPts val="0"/>
                        </a:spcBef>
                        <a:spcAft>
                          <a:spcPts val="0"/>
                        </a:spcAft>
                      </a:pPr>
                      <a:r>
                        <a:rPr lang="pt-PT" sz="1800" dirty="0">
                          <a:effectLst/>
                          <a:latin typeface="Arial" panose="020B0604020202020204" pitchFamily="34" charset="0"/>
                          <a:ea typeface="Times New Roman" panose="02020603050405020304" pitchFamily="18" charset="0"/>
                          <a:cs typeface="Times New Roman" panose="02020603050405020304" pitchFamily="18" charset="0"/>
                        </a:rPr>
                        <a:t>Reunião Geral com os Diretores e Gestores da </a:t>
                      </a:r>
                      <a:r>
                        <a:rPr lang="pt-PT" sz="1800" dirty="0" smtClean="0">
                          <a:effectLst/>
                          <a:latin typeface="Arial" panose="020B0604020202020204" pitchFamily="34" charset="0"/>
                          <a:ea typeface="Times New Roman" panose="02020603050405020304" pitchFamily="18" charset="0"/>
                          <a:cs typeface="Times New Roman" panose="02020603050405020304" pitchFamily="18" charset="0"/>
                        </a:rPr>
                        <a:t>Educação </a:t>
                      </a:r>
                      <a:r>
                        <a:rPr lang="pt-PT" sz="1800" dirty="0">
                          <a:effectLst/>
                          <a:latin typeface="Arial" panose="020B0604020202020204" pitchFamily="34" charset="0"/>
                          <a:ea typeface="Times New Roman" panose="02020603050405020304" pitchFamily="18" charset="0"/>
                          <a:cs typeface="Times New Roman" panose="02020603050405020304" pitchFamily="18" charset="0"/>
                        </a:rPr>
                        <a:t>sobre os procedimentos </a:t>
                      </a:r>
                      <a:r>
                        <a:rPr lang="pt-PT" sz="1800" dirty="0" smtClean="0">
                          <a:effectLst/>
                          <a:latin typeface="Arial" panose="020B0604020202020204" pitchFamily="34" charset="0"/>
                          <a:ea typeface="Times New Roman" panose="02020603050405020304" pitchFamily="18" charset="0"/>
                          <a:cs typeface="Times New Roman" panose="02020603050405020304" pitchFamily="18" charset="0"/>
                        </a:rPr>
                        <a:t>e etapas </a:t>
                      </a:r>
                      <a:r>
                        <a:rPr lang="pt-PT" sz="1800" dirty="0">
                          <a:effectLst/>
                          <a:latin typeface="Arial" panose="020B0604020202020204" pitchFamily="34" charset="0"/>
                          <a:ea typeface="Times New Roman" panose="02020603050405020304" pitchFamily="18" charset="0"/>
                          <a:cs typeface="Times New Roman" panose="02020603050405020304" pitchFamily="18" charset="0"/>
                        </a:rPr>
                        <a:t>da Progressão Vertical 2020.</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a:lnSpc>
                          <a:spcPct val="100000"/>
                        </a:lnSpc>
                        <a:spcBef>
                          <a:spcPts val="0"/>
                        </a:spcBef>
                        <a:spcAft>
                          <a:spcPts val="0"/>
                        </a:spcAft>
                      </a:pPr>
                      <a:r>
                        <a:rPr lang="pt-PT" sz="1800" b="1" dirty="0" smtClean="0">
                          <a:effectLst/>
                          <a:latin typeface="Arial" panose="020B0604020202020204" pitchFamily="34" charset="0"/>
                          <a:ea typeface="Times New Roman" panose="02020603050405020304" pitchFamily="18" charset="0"/>
                          <a:cs typeface="Times New Roman" panose="02020603050405020304" pitchFamily="18" charset="0"/>
                        </a:rPr>
                        <a:t>  17/11/2020</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4779598"/>
                  </a:ext>
                </a:extLst>
              </a:tr>
              <a:tr h="842341">
                <a:tc>
                  <a:txBody>
                    <a:bodyPr/>
                    <a:lstStyle/>
                    <a:p>
                      <a:pPr marL="7620" algn="just">
                        <a:lnSpc>
                          <a:spcPct val="100000"/>
                        </a:lnSpc>
                        <a:spcBef>
                          <a:spcPts val="0"/>
                        </a:spcBef>
                        <a:spcAft>
                          <a:spcPts val="0"/>
                        </a:spcAft>
                      </a:pPr>
                      <a:r>
                        <a:rPr lang="pt-PT" sz="1800" dirty="0">
                          <a:effectLst/>
                          <a:latin typeface="Arial" panose="020B0604020202020204" pitchFamily="34" charset="0"/>
                          <a:ea typeface="Times New Roman" panose="02020603050405020304" pitchFamily="18" charset="0"/>
                          <a:cs typeface="Times New Roman" panose="02020603050405020304" pitchFamily="18" charset="0"/>
                        </a:rPr>
                        <a:t>Período de reuniões em todos os estabelecimentos de ensino, sob responsabilidade dos diretores, para divulgação da presente resolução, com formalização </a:t>
                      </a:r>
                      <a:r>
                        <a:rPr lang="pt-PT" sz="1800" dirty="0" smtClean="0">
                          <a:effectLst/>
                          <a:latin typeface="Arial" panose="020B0604020202020204" pitchFamily="34" charset="0"/>
                          <a:ea typeface="Times New Roman" panose="02020603050405020304" pitchFamily="18" charset="0"/>
                          <a:cs typeface="Times New Roman" panose="02020603050405020304" pitchFamily="18" charset="0"/>
                        </a:rPr>
                        <a:t>obrigatória por </a:t>
                      </a:r>
                      <a:r>
                        <a:rPr lang="pt-PT" sz="1800" dirty="0">
                          <a:effectLst/>
                          <a:latin typeface="Arial" panose="020B0604020202020204" pitchFamily="34" charset="0"/>
                          <a:ea typeface="Times New Roman" panose="02020603050405020304" pitchFamily="18" charset="0"/>
                          <a:cs typeface="Times New Roman" panose="02020603050405020304" pitchFamily="18" charset="0"/>
                        </a:rPr>
                        <a:t>meio de ata assinada por todos os cientes</a:t>
                      </a:r>
                      <a:r>
                        <a:rPr lang="pt-PT" sz="1800" dirty="0" smtClean="0">
                          <a:effectLst/>
                          <a:latin typeface="Arial" panose="020B0604020202020204" pitchFamily="34" charset="0"/>
                          <a:ea typeface="Times New Roman" panose="02020603050405020304" pitchFamily="18" charset="0"/>
                          <a:cs typeface="Times New Roman" panose="02020603050405020304" pitchFamily="18" charset="0"/>
                        </a:rPr>
                        <a:t>. (Atenção</a:t>
                      </a:r>
                      <a:r>
                        <a:rPr lang="pt-PT" sz="1800" baseline="0" dirty="0" smtClean="0">
                          <a:effectLst/>
                          <a:latin typeface="Arial" panose="020B0604020202020204" pitchFamily="34" charset="0"/>
                          <a:ea typeface="Times New Roman" panose="02020603050405020304" pitchFamily="18" charset="0"/>
                          <a:cs typeface="Times New Roman" panose="02020603050405020304" pitchFamily="18" charset="0"/>
                        </a:rPr>
                        <a:t> para o protocolo de segurança).</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a:lnSpc>
                          <a:spcPct val="100000"/>
                        </a:lnSpc>
                        <a:spcBef>
                          <a:spcPts val="0"/>
                        </a:spcBef>
                        <a:spcAft>
                          <a:spcPts val="0"/>
                        </a:spcAft>
                      </a:pPr>
                      <a:r>
                        <a:rPr lang="pt-PT" sz="1800" b="1" dirty="0" smtClean="0">
                          <a:effectLst/>
                          <a:latin typeface="Arial" panose="020B0604020202020204" pitchFamily="34" charset="0"/>
                          <a:ea typeface="Times New Roman" panose="02020603050405020304" pitchFamily="18" charset="0"/>
                          <a:cs typeface="Times New Roman" panose="02020603050405020304" pitchFamily="18" charset="0"/>
                        </a:rPr>
                        <a:t>  </a:t>
                      </a:r>
                    </a:p>
                    <a:p>
                      <a:pPr marL="7620">
                        <a:lnSpc>
                          <a:spcPct val="100000"/>
                        </a:lnSpc>
                        <a:spcBef>
                          <a:spcPts val="0"/>
                        </a:spcBef>
                        <a:spcAft>
                          <a:spcPts val="0"/>
                        </a:spcAft>
                      </a:pPr>
                      <a:r>
                        <a:rPr lang="pt-PT" sz="1800" b="1" dirty="0" smtClean="0">
                          <a:effectLst/>
                          <a:latin typeface="Arial" panose="020B0604020202020204" pitchFamily="34" charset="0"/>
                          <a:ea typeface="Times New Roman" panose="02020603050405020304" pitchFamily="18" charset="0"/>
                          <a:cs typeface="Times New Roman" panose="02020603050405020304" pitchFamily="18" charset="0"/>
                        </a:rPr>
                        <a:t>   18/11/2020</a:t>
                      </a:r>
                    </a:p>
                    <a:p>
                      <a:pPr marL="7620">
                        <a:lnSpc>
                          <a:spcPct val="100000"/>
                        </a:lnSpc>
                        <a:spcBef>
                          <a:spcPts val="0"/>
                        </a:spcBef>
                        <a:spcAft>
                          <a:spcPts val="0"/>
                        </a:spcAft>
                      </a:pPr>
                      <a:r>
                        <a:rPr lang="pt-PT" sz="1800" b="1" dirty="0" smtClean="0">
                          <a:effectLst/>
                          <a:latin typeface="Arial" panose="020B0604020202020204" pitchFamily="34" charset="0"/>
                          <a:ea typeface="Times New Roman" panose="02020603050405020304" pitchFamily="18" charset="0"/>
                          <a:cs typeface="Times New Roman" panose="02020603050405020304" pitchFamily="18" charset="0"/>
                        </a:rPr>
                        <a:t>          a    </a:t>
                      </a:r>
                      <a:r>
                        <a:rPr lang="pt-PT" sz="1800" b="1" baseline="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620">
                        <a:lnSpc>
                          <a:spcPct val="100000"/>
                        </a:lnSpc>
                        <a:spcBef>
                          <a:spcPts val="0"/>
                        </a:spcBef>
                        <a:spcAft>
                          <a:spcPts val="0"/>
                        </a:spcAft>
                      </a:pPr>
                      <a:r>
                        <a:rPr lang="pt-PT" sz="1800" b="1" dirty="0" smtClean="0">
                          <a:effectLst/>
                          <a:latin typeface="Arial" panose="020B0604020202020204" pitchFamily="34" charset="0"/>
                          <a:ea typeface="Times New Roman" panose="02020603050405020304" pitchFamily="18" charset="0"/>
                          <a:cs typeface="Times New Roman" panose="02020603050405020304" pitchFamily="18" charset="0"/>
                        </a:rPr>
                        <a:t>   20/11/2020</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620" marR="6350" algn="r">
                        <a:spcBef>
                          <a:spcPts val="175"/>
                        </a:spcBef>
                        <a:spcAft>
                          <a:spcPts val="0"/>
                        </a:spcAft>
                      </a:pPr>
                      <a:endParaRPr lang="pt-B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7873887"/>
                  </a:ext>
                </a:extLst>
              </a:tr>
              <a:tr h="842341">
                <a:tc>
                  <a:txBody>
                    <a:bodyPr/>
                    <a:lstStyle/>
                    <a:p>
                      <a:pPr marL="7620" marR="8255" algn="just">
                        <a:lnSpc>
                          <a:spcPct val="100000"/>
                        </a:lnSpc>
                        <a:spcBef>
                          <a:spcPts val="0"/>
                        </a:spcBef>
                        <a:spcAft>
                          <a:spcPts val="0"/>
                        </a:spcAft>
                      </a:pPr>
                      <a:r>
                        <a:rPr lang="pt-PT" sz="1800" dirty="0">
                          <a:effectLst/>
                          <a:latin typeface="Arial" panose="020B0604020202020204" pitchFamily="34" charset="0"/>
                          <a:ea typeface="Times New Roman" panose="02020603050405020304" pitchFamily="18" charset="0"/>
                          <a:cs typeface="Times New Roman" panose="02020603050405020304" pitchFamily="18" charset="0"/>
                        </a:rPr>
                        <a:t>Divulgação pela Divisão de Recursos Humanos - SEMEDI da lista dos Profissionais do Magistério aptos a participarem do Processo de Progressão</a:t>
                      </a:r>
                      <a:r>
                        <a:rPr lang="pt-PT" sz="1800" spc="-20" dirty="0">
                          <a:effectLst/>
                          <a:latin typeface="Arial" panose="020B0604020202020204" pitchFamily="34" charset="0"/>
                          <a:ea typeface="Times New Roman" panose="02020603050405020304" pitchFamily="18" charset="0"/>
                          <a:cs typeface="Times New Roman" panose="02020603050405020304" pitchFamily="18" charset="0"/>
                        </a:rPr>
                        <a:t> </a:t>
                      </a:r>
                      <a:r>
                        <a:rPr lang="pt-PT" sz="1800" dirty="0" smtClean="0">
                          <a:effectLst/>
                          <a:latin typeface="Arial" panose="020B0604020202020204" pitchFamily="34" charset="0"/>
                          <a:ea typeface="Times New Roman" panose="02020603050405020304" pitchFamily="18" charset="0"/>
                          <a:cs typeface="Times New Roman" panose="02020603050405020304" pitchFamily="18" charset="0"/>
                        </a:rPr>
                        <a:t>Vertical e </a:t>
                      </a:r>
                      <a:r>
                        <a:rPr lang="pt-PT" sz="1800" dirty="0">
                          <a:effectLst/>
                          <a:latin typeface="Arial" panose="020B0604020202020204" pitchFamily="34" charset="0"/>
                          <a:ea typeface="Times New Roman" panose="02020603050405020304" pitchFamily="18" charset="0"/>
                          <a:cs typeface="Times New Roman" panose="02020603050405020304" pitchFamily="18" charset="0"/>
                        </a:rPr>
                        <a:t>de resolução com o cronograma de Etapas do processo.</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a:lnSpc>
                          <a:spcPct val="100000"/>
                        </a:lnSpc>
                        <a:spcBef>
                          <a:spcPts val="0"/>
                        </a:spcBef>
                        <a:spcAft>
                          <a:spcPts val="0"/>
                        </a:spcAft>
                      </a:pPr>
                      <a:endParaRPr lang="pt-PT" sz="1800" b="1"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7620">
                        <a:lnSpc>
                          <a:spcPct val="100000"/>
                        </a:lnSpc>
                        <a:spcBef>
                          <a:spcPts val="0"/>
                        </a:spcBef>
                        <a:spcAft>
                          <a:spcPts val="0"/>
                        </a:spcAft>
                      </a:pPr>
                      <a:endParaRPr lang="pt-PT" sz="1800" b="1"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7620">
                        <a:lnSpc>
                          <a:spcPct val="100000"/>
                        </a:lnSpc>
                        <a:spcBef>
                          <a:spcPts val="0"/>
                        </a:spcBef>
                        <a:spcAft>
                          <a:spcPts val="0"/>
                        </a:spcAft>
                      </a:pPr>
                      <a:r>
                        <a:rPr lang="pt-PT" sz="1800" b="1" dirty="0" smtClean="0">
                          <a:effectLst/>
                          <a:latin typeface="Arial" panose="020B0604020202020204" pitchFamily="34" charset="0"/>
                          <a:ea typeface="Times New Roman" panose="02020603050405020304" pitchFamily="18" charset="0"/>
                          <a:cs typeface="Times New Roman" panose="02020603050405020304" pitchFamily="18" charset="0"/>
                        </a:rPr>
                        <a:t>  17/11/2020</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16109"/>
                  </a:ext>
                </a:extLst>
              </a:tr>
              <a:tr h="346943">
                <a:tc>
                  <a:txBody>
                    <a:bodyPr/>
                    <a:lstStyle/>
                    <a:p>
                      <a:pPr marL="7620">
                        <a:lnSpc>
                          <a:spcPct val="100000"/>
                        </a:lnSpc>
                        <a:spcBef>
                          <a:spcPts val="0"/>
                        </a:spcBef>
                        <a:spcAft>
                          <a:spcPts val="0"/>
                        </a:spcAft>
                      </a:pPr>
                      <a:r>
                        <a:rPr lang="pt-PT" sz="1800" dirty="0">
                          <a:effectLst/>
                          <a:latin typeface="Arial" panose="020B0604020202020204" pitchFamily="34" charset="0"/>
                          <a:ea typeface="Times New Roman" panose="02020603050405020304" pitchFamily="18" charset="0"/>
                          <a:cs typeface="Times New Roman" panose="02020603050405020304" pitchFamily="18" charset="0"/>
                        </a:rPr>
                        <a:t>Período de recursos, da lista de aptos divulgada, via protocolo.</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a:lnSpc>
                          <a:spcPct val="100000"/>
                        </a:lnSpc>
                        <a:spcBef>
                          <a:spcPts val="0"/>
                        </a:spcBef>
                        <a:spcAft>
                          <a:spcPts val="0"/>
                        </a:spcAft>
                      </a:pPr>
                      <a:r>
                        <a:rPr lang="pt-PT" sz="1800" b="1" dirty="0" smtClean="0">
                          <a:effectLst/>
                          <a:latin typeface="Arial" panose="020B0604020202020204" pitchFamily="34" charset="0"/>
                          <a:ea typeface="Times New Roman" panose="02020603050405020304" pitchFamily="18" charset="0"/>
                          <a:cs typeface="Times New Roman" panose="02020603050405020304" pitchFamily="18" charset="0"/>
                        </a:rPr>
                        <a:t>  23/11/2020</a:t>
                      </a:r>
                    </a:p>
                    <a:p>
                      <a:pPr marL="7620">
                        <a:lnSpc>
                          <a:spcPct val="100000"/>
                        </a:lnSpc>
                        <a:spcBef>
                          <a:spcPts val="0"/>
                        </a:spcBef>
                        <a:spcAft>
                          <a:spcPts val="0"/>
                        </a:spcAft>
                      </a:pPr>
                      <a:r>
                        <a:rPr lang="pt-PT" sz="1800" b="1" dirty="0" smtClean="0">
                          <a:effectLst/>
                          <a:latin typeface="Arial" panose="020B0604020202020204" pitchFamily="34" charset="0"/>
                          <a:ea typeface="Times New Roman" panose="02020603050405020304" pitchFamily="18" charset="0"/>
                          <a:cs typeface="Times New Roman" panose="02020603050405020304" pitchFamily="18" charset="0"/>
                        </a:rPr>
                        <a:t>          e</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620">
                        <a:lnSpc>
                          <a:spcPct val="100000"/>
                        </a:lnSpc>
                        <a:spcBef>
                          <a:spcPts val="0"/>
                        </a:spcBef>
                        <a:spcAft>
                          <a:spcPts val="0"/>
                        </a:spcAft>
                      </a:pPr>
                      <a:r>
                        <a:rPr lang="pt-PT" sz="1800" b="1" dirty="0" smtClean="0">
                          <a:effectLst/>
                          <a:latin typeface="Arial" panose="020B0604020202020204" pitchFamily="34" charset="0"/>
                          <a:ea typeface="Times New Roman" panose="02020603050405020304" pitchFamily="18" charset="0"/>
                          <a:cs typeface="Times New Roman" panose="02020603050405020304" pitchFamily="18" charset="0"/>
                        </a:rPr>
                        <a:t>  24/11/2020</a:t>
                      </a:r>
                      <a:endParaRPr lang="pt-B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3899175"/>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531649" y="689118"/>
            <a:ext cx="0" cy="5616575"/>
          </a:xfrm>
          <a:prstGeom prst="straightConnector1">
            <a:avLst/>
          </a:prstGeom>
          <a:noFill/>
          <a:ln w="38100" cap="flat" cmpd="sng">
            <a:solidFill>
              <a:srgbClr val="9BBB59"/>
            </a:solidFill>
            <a:prstDash val="solid"/>
            <a:miter lim="800000"/>
            <a:headEnd type="none" w="med" len="med"/>
            <a:tailEnd type="none" w="med" len="med"/>
          </a:ln>
          <a:effectLst>
            <a:outerShdw blurRad="63500" dist="23000" dir="5400000">
              <a:srgbClr val="000000">
                <a:alpha val="34901"/>
              </a:srgbClr>
            </a:outerShdw>
          </a:effectLst>
        </p:spPr>
      </p:cxnSp>
      <p:sp>
        <p:nvSpPr>
          <p:cNvPr id="94" name="Google Shape;94;p14" descr="data:image/jpeg;base64,/9j/4AAQSkZJRgABAQAAAQABAAD/2wCEAAkGBxQTEhQUExQWFBQWGRoYGRYYGBgYFxUbGxQXGRYXHxcYHCggHRslHBoXITEiJikrLi4uFyAzODQsNygtLisBCgoKDg0OGhAQGy8mICY0LDAsLy0sLywsNCw0LywsNC0vLC8sNDQsLDAvLCwsNCwsLCwsLDQsLCwsLywsLCwsLP/AABEIAGMAgwMBEQACEQEDEQH/xAAbAAABBQEBAAAAAAAAAAAAAAADAAECBAUGB//EADcQAAEDAgQEAwYEBgMAAAAAAAEAAhEDIQQSMUEFIlFhcYGREzJCobHRBiPB8AcUUqKy4RVTcv/EABoBAAIDAQEAAAAAAAAAAAAAAAIDAAEEBQb/xAAzEQABAwIEAgoCAQQDAAAAAAABAAIRAyEEEjFBUXEFEyJhgZGhseHwwdEjFDJS8RUzU//aAAwDAQACEQMRAD8A7VeDXo0lIUUgEQCimGIg1DKkKaPIqzJ/Zq8irMlkVZFMyY01RYrzKBYhLVcqOVDlVylCkK00KoUTKlElFElFElFElSiStRSARBRFY1Na1AStXB8Ic67uUf3H7Lq4fo177vsPX4WKri2ts259FdPDqZfGWA1o0tJJOvkPmtpwVF1XLEAAad/+lnGIqBkzqVN/CaZFpHcH7pjujqBECRyKEYqoNbqpVw0wA1pElo2IIBAk7g6rG+hIADQRJA4iLX4jdPbUi89/32RKvBRHK4zbXTvsmv6Lbl7DjPegbjDPaFlnY7CGmQDzZtI1Om3mubisM7DkA3nSFro1hUBItCqkBZYbqnSVEgdUBDeKsSoOahLUQKGQgIRJkKiSiiSiiSpRIIlEVjUxoQkrQ4aPzG8pdEmB/tdDBj+ZsCYustc9g3hboxLv+t/9v3XeFd//AJn0/a5vVt/yHr+lXw+IBcXuBbNmzpEDcW1lZ6NZpcarwROk6RbfTVNfTIbkbfjzVt+JaIjmkSMt5Wp1dgiLzpF0gUzvbmoUcPLTnuXXPY7RGmyGnRlh6y5NzzROqQ7s7JsLWu5pJMExO4tvvBQ0aozGmTvaeH5hXUZYOA5psZSBfSJ2cf8AEqsRTDqtInYn2V0nEMeO5HeWtBJsJ2G58N09xZTaSbftKAc4wgYKnZwjl0BIgkbg+aThmWIi20i8JlV1xx3hY3FcI2m4BpmROXp/pcXHYdlF4DDrtw+F0MNVc9suCzHhcxwWsFDKBEkqUSUUSVKKQCMKirFNv7+q0MCW4rqMBhgxotBIE9SV6jC0BSpi191xq1QvceGyslaUpAwJ/Lb2AHmNQkYX/pbyTK395QagFN+ZonPYtGsjcfqlOAo1M7ROaxG/MflGDnblO26KcWLBoJcZtpERMzpqEw4ltg25M20048NUPVG5Oih/KywgwCSSNw09kP8AT5qZa6JMkdxV9bDgRy5qNSpmYx/Qg26EwULn56bKveNPJEG5XOYi494DHSYMGL3kaR5wmYpzRScCdrIKIJeITfma8oj4bmfOLKfzm9uXHx28lP49L8/hZfFqZc6S1oLQCYMkgkj5LlY9jnuzEAEAE3kxp6LZhnBogHX3WTVC5LwtzSgFIKYmVKJKKJKKItMJrQhKuUKZ5XZSWAyTtbxWykx1qmUloN1ne4XbNyuoqVABJNl6hz2tGY6LjhpJgILqxcQGEaSSZIjYeJv6JJql7gKcaTP3imBgaJehNc9gAIbc+9NrncapQdVpNDSBc6za/FGQx5mfBGw2FazTU6n6+CdRw7KWmu5S6lUv5IGJw4LyLc7DfuIg+UpNai11XL/kD5jQ+qZTqEMngUWniYs/lI32d3B/RMbXy9mrY+h5H8aoTTm7L+6BTo5y4SQyZ0iSZm56GCkNpdaXNk5ddIuZ9kwvyAGL85Ra+ClpAPMY5nX3ny8k2phQ5hANzub/AHwQNrQ4E6cAouqVBDOUkgw47946oS+s0inaTofhWG0z2tuChVwTnSHOsBDTvrN/khfhalSQ920A7+KttZrYLRz+FgVmEEgiDuOi8/UaQYIuumwg3CrOCzEJwUECtJRRJUoj0wtDAgcum4QSaQB0EgdwvTdHkuoAO7x4Lj4kRUspHDtFRkCLOPpEHyn5ojRY2szKOP4VdY4sMngonDim5rh/5udJI08L27qjRbRe17eVzx+6KxUNRpaeaLjHAjIDzOt4DcpmIcHDqhqfbigpAg59grIWlKVKo4ioXfC0BpHqSfKyxPc4VjU2AAPvPhZaGgGmG7m49lZcWusYM7LUSx/ZMFJGZt0PC6uAktBgTe+/lp80qhOZwGg0n18EdTQHdNWxBuGNJIgTsCftqqqVnSW0xJ47T8alRtMWLigUsNUklzoMQCIvdxG2lwkMw9cklzrxE24n0TXVKcCB9srNOveHDKfVp8CtTapnK8QfTzSSy0tMj1WRxjK54LbyIPQx0K4/SGR9QOZ48LcPsLdhczWwVlPYuU5q2hyHkO2qXkJMBFmCg4ICIRSoyqhRWqS0sS3LouG12tptDjB1vbUmF6LB1mMota4xzXKrsc55ICJjakZXNEuvBEQex7FMxLyMrmCTtw5eKCi2ZDtN1NuEBu/mJ9B2ARjDh16lz6eSE1SLMsEChUyF0glsxn1IgDXt3SaTzRLpktnXU6b93f5pj29ZEa8P0jMmpeYZsBq7vPRNbmrdqYbtGp75/SAxTtF0enTAEDT6p7GNaIalucSZKpYwNYaeRrc2aANLGxlY8RlpFnVtGafsrRSl4dmJiEmYkte4ZeYgcoNib3noRF+yptYsquaW3MW7+Pl7KGmHMBmw9lbw9PK2DrcnxJWykwsbB13SHuzGQipiBVuIsBpmdrrNjGg0TO106gSHiEPE8PDyDJbAiBGm2qXWwTapBBi0ImYgskRKrVeEsgnOQBqTlgJLuimHRx9EwYx3ALhfxhxk0XGhSLSS053/ABAEkACLA5d+66HRfRjKY6x47UmOSlWsX22S4Vj3Ow1Jz3FzpeC462LYE72j1K5nT9ICs3KIstGEdAIVr+YHVefyLZmWo3Q+CMaFUdV0GBayowkZtMvN20jwK9DhRSr0yWzpF/xyXLrF9N0GONkfBsYQDADhqOh3tstGHbTIBA7Q17ilVS4GJtsra1JKr4USHHZzjHcafdIodoOOxJTaliBuAhYjChrSWgmL5ZOX0CVVw7GMJaO+JMeSNlUucAT47pYbAtDRMHwkCDcb/NSjhKbWifSR95qVK7if2jOwrcpA1O+p7XKacOzKWjffUpYqukFDYM4kmHtJEjYi2+x6IGjrm5jZwm4+6HgiP8ZjYpmYslrYEudMXtbfsFTcQ5zBAuZjhzVmkA4ybBGwryQc0EgkSLAxvCbRc4tObUGEFQAGyq4mXOJvDC229nAkx4fRZa01HE7Nj3kmOSczsgDjPsi8RxzKdJz3vDWx7xMaiy6NPtxlus0HReFOxlSHNzvyuMubmMOPUjcrsZRrCatjgX4ebVph1R5pZqjWUyWmHzMxbmOg1Wavim0nAHf3VXOittwbsNTq0qrmsObOwZmlxtlgsB5ZEGey5fSzqVVgvcbJ1AkOkILcTbVeYLVvldrgi3MC8w0X0nQjXsgwxpioDUMAePmiqh2Uhoutb/mBIDafLvoD5Bdb/kwHAMZ2Vi/pLdp10bC13vLnsaADA5j02geKfQq1KrnVKbbGNTw5JdRjGANcfJSz1Xhw5RIgi4LD172Vh2IqtIsNt5H79EMUmEG/Hmie3c0hpZt8JmAOx8Qmdc+mQwt8uHJDka4FwPmg1cWXSAfZRYZm6ne+kJT8S55IBybXG6Y2kG3Izcir9JgDQBoBC3saGtDRoFmcSSSULHPIYYmbAR1JtqlYlzm0zl1tCOiAXX0Q8OWscQXy5xBjoY6gfuEukWU3lpdJd7x3In5ntkCwUq5ZTBcA0E2GgmSiqmnQBeAAdOCpmeocpJhJjwwNaOYkTbfq6fEqNcKbWsbc93uoQXkuNh9siUKZlznRJiw0AAsPqjpMcCXP1MacPsoXuEAN2XnX8TnlnsqYs1xe7sYygT4SVs6NoBheQIvbkjc/NF1wS6qpddxKlUpYWjTpNdUa38/2zT7hIBy8pOhnWFwOkHOc7+3TdFTiSuew9IuMm5Jkn9Vw6jlraFrNwhhZM4T8q61rliBWiEZj05r0stW3wKuOZu85h6AFdvouqO0zfVc/GMNneCuYjDFzjBgOyyZuMpOnyWyrQc95gwDEne06JDKga0TqJ5XUcPSAqu65Rc6uk6+URZDSphuIdxjfU9/hore4mkOfkrhC2m9is6rUmOp8obmbtBAInYrKxr6IytEjbZOcWvuTBQ6eeq0Zg1oOsTJvp2QM62uwZ4A34/CI5KbuzJKJVo5cpY0cvwi0zqfFMfSyZXU26bc/yha/NIcdUCpiGtfNT3iIDRfK3r5rO+u2nUzVdeAvA+UxtMvZDNPKSq78bTaS6nmnpHK6/fTfRZ3YqixxdRmeVj56eCaKL3AB8flaeGxLXiWnxG4XToV2VhLT+1kqU3MMFcL/ABM4e+plqNILaTTmb0kiTOmgFtVuwtdgfk3KjQQJXnlGg585Wl0AuMCYA1PkukSBqrV6u72LRSbZ7xmqneD7tPwi56k9l5/pPFFzsjTYJ1Ns3V/hVHRebrOW6mFuigFklPhXkpGpAogVRVihXLSCDBGifSquY4OabhKewOEFaDOL1JkkEf06D7roN6SrZsxIPdssxwjIgeaIeKnPmyjSAC7Trtvb0TD0iesz5doF/jdD/SjLln0VtnGWbtcPQrW3pOmdQQkHBu2IVyhiGvHKfuPJbKVenVEtP7SH03MNwh0BkdkmW5ZHURqPmEumOqd1cy2Ld0a/hE/ttzb7rPx3FZswwP6t1z8T0hmEUjHetVLCxd6yn1bkkknvquU6oSZJWwMUPaIOsR5U7axFwSD2MKxVIMgwqLAbFc/+JOFmu5jhUawNblymbHMTNhvPyXo+i+lMPQoCm+xusNai8vJCLw7jhw9MMe+k4MHLlpuDvCdL6X6rVUx+GddpMrOaDuC4yixz3lzrkmSep3XEqVJuVra1dTwuhAC5tVy1MC1wFnlNREKtJWopAqwVFIPRByGE4qK86rKpCoiD1WVS9oizqsqkyuWmWmD1CJtUsMtMFUWB1ihOelFyMBQLkBcihRlDKtKVcqIGIbKJrkJCw8XgJK0tqQlFiWE4dBVOqyoGLaw9KFmcZTgEeEEq06iiSitJWqSUUTqKJFRRPKtUlKkq0lRUUVFElStJRRRKtUhuaEQVJNaFCoihCrTqlF//2Q=="/>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5" name="Google Shape;95;p14" descr="data:image/jpeg;base64,/9j/4AAQSkZJRgABAQAAAQABAAD/2wCEAAkGBxQTEhQUExQWFBQWGRoYGRYYGBgYFxUbGxQXGRYXHxcYHCggHRslHBoXITEiJikrLi4uFyAzODQsNygtLisBCgoKDg0OGhAQGy8mICY0LDAsLy0sLywsNCw0LywsNC0vLC8sNDQsLDAvLCwsNCwsLCwsLDQsLCwsLywsLCwsLP/AABEIAGMAgwMBEQACEQEDEQH/xAAbAAABBQEBAAAAAAAAAAAAAAADAAECBAUGB//EADcQAAEDAgQEAwYEBgMAAAAAAAEAAhEDIQQSMUEFIlFhcYGREzJCobHRBiPB8AcUUqKy4RVTcv/EABoBAAIDAQEAAAAAAAAAAAAAAAIDAAEEBQb/xAAzEQABAwIEAgoCAQQDAAAAAAABAAIRAyEEEjFBUXEFEyJhgZGhseHwwdEjFDJS8RUzU//aAAwDAQACEQMRAD8A7VeDXo0lIUUgEQCimGIg1DKkKaPIqzJ/Zq8irMlkVZFMyY01RYrzKBYhLVcqOVDlVylCkK00KoUTKlElFElFElFElSiStRSARBRFY1Na1AStXB8Ic67uUf3H7Lq4fo177vsPX4WKri2ts259FdPDqZfGWA1o0tJJOvkPmtpwVF1XLEAAad/+lnGIqBkzqVN/CaZFpHcH7pjujqBECRyKEYqoNbqpVw0wA1pElo2IIBAk7g6rG+hIADQRJA4iLX4jdPbUi89/32RKvBRHK4zbXTvsmv6Lbl7DjPegbjDPaFlnY7CGmQDzZtI1Om3mubisM7DkA3nSFro1hUBItCqkBZYbqnSVEgdUBDeKsSoOahLUQKGQgIRJkKiSiiSiiSpRIIlEVjUxoQkrQ4aPzG8pdEmB/tdDBj+ZsCYustc9g3hboxLv+t/9v3XeFd//AJn0/a5vVt/yHr+lXw+IBcXuBbNmzpEDcW1lZ6NZpcarwROk6RbfTVNfTIbkbfjzVt+JaIjmkSMt5Wp1dgiLzpF0gUzvbmoUcPLTnuXXPY7RGmyGnRlh6y5NzzROqQ7s7JsLWu5pJMExO4tvvBQ0aozGmTvaeH5hXUZYOA5psZSBfSJ2cf8AEqsRTDqtInYn2V0nEMeO5HeWtBJsJ2G58N09xZTaSbftKAc4wgYKnZwjl0BIgkbg+aThmWIi20i8JlV1xx3hY3FcI2m4BpmROXp/pcXHYdlF4DDrtw+F0MNVc9suCzHhcxwWsFDKBEkqUSUUSVKKQCMKirFNv7+q0MCW4rqMBhgxotBIE9SV6jC0BSpi191xq1QvceGyslaUpAwJ/Lb2AHmNQkYX/pbyTK395QagFN+ZonPYtGsjcfqlOAo1M7ROaxG/MflGDnblO26KcWLBoJcZtpERMzpqEw4ltg25M20048NUPVG5Oih/KywgwCSSNw09kP8AT5qZa6JMkdxV9bDgRy5qNSpmYx/Qg26EwULn56bKveNPJEG5XOYi494DHSYMGL3kaR5wmYpzRScCdrIKIJeITfma8oj4bmfOLKfzm9uXHx28lP49L8/hZfFqZc6S1oLQCYMkgkj5LlY9jnuzEAEAE3kxp6LZhnBogHX3WTVC5LwtzSgFIKYmVKJKKJKKItMJrQhKuUKZ5XZSWAyTtbxWykx1qmUloN1ne4XbNyuoqVABJNl6hz2tGY6LjhpJgILqxcQGEaSSZIjYeJv6JJql7gKcaTP3imBgaJehNc9gAIbc+9NrncapQdVpNDSBc6za/FGQx5mfBGw2FazTU6n6+CdRw7KWmu5S6lUv5IGJw4LyLc7DfuIg+UpNai11XL/kD5jQ+qZTqEMngUWniYs/lI32d3B/RMbXy9mrY+h5H8aoTTm7L+6BTo5y4SQyZ0iSZm56GCkNpdaXNk5ddIuZ9kwvyAGL85Ra+ClpAPMY5nX3ny8k2phQ5hANzub/AHwQNrQ4E6cAouqVBDOUkgw47946oS+s0inaTofhWG0z2tuChVwTnSHOsBDTvrN/khfhalSQ920A7+KttZrYLRz+FgVmEEgiDuOi8/UaQYIuumwg3CrOCzEJwUECtJRRJUoj0wtDAgcum4QSaQB0EgdwvTdHkuoAO7x4Lj4kRUspHDtFRkCLOPpEHyn5ojRY2szKOP4VdY4sMngonDim5rh/5udJI08L27qjRbRe17eVzx+6KxUNRpaeaLjHAjIDzOt4DcpmIcHDqhqfbigpAg59grIWlKVKo4ioXfC0BpHqSfKyxPc4VjU2AAPvPhZaGgGmG7m49lZcWusYM7LUSx/ZMFJGZt0PC6uAktBgTe+/lp80qhOZwGg0n18EdTQHdNWxBuGNJIgTsCftqqqVnSW0xJ47T8alRtMWLigUsNUklzoMQCIvdxG2lwkMw9cklzrxE24n0TXVKcCB9srNOveHDKfVp8CtTapnK8QfTzSSy0tMj1WRxjK54LbyIPQx0K4/SGR9QOZ48LcPsLdhczWwVlPYuU5q2hyHkO2qXkJMBFmCg4ICIRSoyqhRWqS0sS3LouG12tptDjB1vbUmF6LB1mMota4xzXKrsc55ICJjakZXNEuvBEQex7FMxLyMrmCTtw5eKCi2ZDtN1NuEBu/mJ9B2ARjDh16lz6eSE1SLMsEChUyF0glsxn1IgDXt3SaTzRLpktnXU6b93f5pj29ZEa8P0jMmpeYZsBq7vPRNbmrdqYbtGp75/SAxTtF0enTAEDT6p7GNaIalucSZKpYwNYaeRrc2aANLGxlY8RlpFnVtGafsrRSl4dmJiEmYkte4ZeYgcoNib3noRF+yptYsquaW3MW7+Pl7KGmHMBmw9lbw9PK2DrcnxJWykwsbB13SHuzGQipiBVuIsBpmdrrNjGg0TO106gSHiEPE8PDyDJbAiBGm2qXWwTapBBi0ImYgskRKrVeEsgnOQBqTlgJLuimHRx9EwYx3ALhfxhxk0XGhSLSS053/ABAEkACLA5d+66HRfRjKY6x47UmOSlWsX22S4Vj3Ow1Jz3FzpeC462LYE72j1K5nT9ICs3KIstGEdAIVr+YHVefyLZmWo3Q+CMaFUdV0GBayowkZtMvN20jwK9DhRSr0yWzpF/xyXLrF9N0GONkfBsYQDADhqOh3tstGHbTIBA7Q17ilVS4GJtsra1JKr4USHHZzjHcafdIodoOOxJTaliBuAhYjChrSWgmL5ZOX0CVVw7GMJaO+JMeSNlUucAT47pYbAtDRMHwkCDcb/NSjhKbWifSR95qVK7if2jOwrcpA1O+p7XKacOzKWjffUpYqukFDYM4kmHtJEjYi2+x6IGjrm5jZwm4+6HgiP8ZjYpmYslrYEudMXtbfsFTcQ5zBAuZjhzVmkA4ybBGwryQc0EgkSLAxvCbRc4tObUGEFQAGyq4mXOJvDC229nAkx4fRZa01HE7Nj3kmOSczsgDjPsi8RxzKdJz3vDWx7xMaiy6NPtxlus0HReFOxlSHNzvyuMubmMOPUjcrsZRrCatjgX4ebVph1R5pZqjWUyWmHzMxbmOg1Wavim0nAHf3VXOittwbsNTq0qrmsObOwZmlxtlgsB5ZEGey5fSzqVVgvcbJ1AkOkILcTbVeYLVvldrgi3MC8w0X0nQjXsgwxpioDUMAePmiqh2Uhoutb/mBIDafLvoD5Bdb/kwHAMZ2Vi/pLdp10bC13vLnsaADA5j02geKfQq1KrnVKbbGNTw5JdRjGANcfJSz1Xhw5RIgi4LD172Vh2IqtIsNt5H79EMUmEG/Hmie3c0hpZt8JmAOx8Qmdc+mQwt8uHJDka4FwPmg1cWXSAfZRYZm6ne+kJT8S55IBybXG6Y2kG3Izcir9JgDQBoBC3saGtDRoFmcSSSULHPIYYmbAR1JtqlYlzm0zl1tCOiAXX0Q8OWscQXy5xBjoY6gfuEukWU3lpdJd7x3In5ntkCwUq5ZTBcA0E2GgmSiqmnQBeAAdOCpmeocpJhJjwwNaOYkTbfq6fEqNcKbWsbc93uoQXkuNh9siUKZlznRJiw0AAsPqjpMcCXP1MacPsoXuEAN2XnX8TnlnsqYs1xe7sYygT4SVs6NoBheQIvbkjc/NF1wS6qpddxKlUpYWjTpNdUa38/2zT7hIBy8pOhnWFwOkHOc7+3TdFTiSuew9IuMm5Jkn9Vw6jlraFrNwhhZM4T8q61rliBWiEZj05r0stW3wKuOZu85h6AFdvouqO0zfVc/GMNneCuYjDFzjBgOyyZuMpOnyWyrQc95gwDEne06JDKga0TqJ5XUcPSAqu65Rc6uk6+URZDSphuIdxjfU9/hore4mkOfkrhC2m9is6rUmOp8obmbtBAInYrKxr6IytEjbZOcWvuTBQ6eeq0Zg1oOsTJvp2QM62uwZ4A34/CI5KbuzJKJVo5cpY0cvwi0zqfFMfSyZXU26bc/yha/NIcdUCpiGtfNT3iIDRfK3r5rO+u2nUzVdeAvA+UxtMvZDNPKSq78bTaS6nmnpHK6/fTfRZ3YqixxdRmeVj56eCaKL3AB8flaeGxLXiWnxG4XToV2VhLT+1kqU3MMFcL/ABM4e+plqNILaTTmb0kiTOmgFtVuwtdgfk3KjQQJXnlGg585Wl0AuMCYA1PkukSBqrV6u72LRSbZ7xmqneD7tPwi56k9l5/pPFFzsjTYJ1Ns3V/hVHRebrOW6mFuigFklPhXkpGpAogVRVihXLSCDBGifSquY4OabhKewOEFaDOL1JkkEf06D7roN6SrZsxIPdssxwjIgeaIeKnPmyjSAC7Trtvb0TD0iesz5doF/jdD/SjLln0VtnGWbtcPQrW3pOmdQQkHBu2IVyhiGvHKfuPJbKVenVEtP7SH03MNwh0BkdkmW5ZHURqPmEumOqd1cy2Ld0a/hE/ttzb7rPx3FZswwP6t1z8T0hmEUjHetVLCxd6yn1bkkknvquU6oSZJWwMUPaIOsR5U7axFwSD2MKxVIMgwqLAbFc/+JOFmu5jhUawNblymbHMTNhvPyXo+i+lMPQoCm+xusNai8vJCLw7jhw9MMe+k4MHLlpuDvCdL6X6rVUx+GddpMrOaDuC4yixz3lzrkmSep3XEqVJuVra1dTwuhAC5tVy1MC1wFnlNREKtJWopAqwVFIPRByGE4qK86rKpCoiD1WVS9oizqsqkyuWmWmD1CJtUsMtMFUWB1ihOelFyMBQLkBcihRlDKtKVcqIGIbKJrkJCw8XgJK0tqQlFiWE4dBVOqyoGLaw9KFmcZTgEeEEq06iiSitJWqSUUTqKJFRRPKtUlKkq0lRUUVFElStJRRRKtUhuaEQVJNaFCoihCrTqlF//2Q=="/>
          <p:cNvSpPr txBox="1"/>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6" name="Google Shape;96;p14"/>
          <p:cNvSpPr txBox="1"/>
          <p:nvPr/>
        </p:nvSpPr>
        <p:spPr>
          <a:xfrm>
            <a:off x="2071687" y="0"/>
            <a:ext cx="7072312" cy="1384300"/>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chemeClr val="dk1"/>
              </a:buClr>
              <a:buSzPts val="2800"/>
              <a:buFont typeface="Arial"/>
              <a:buNone/>
            </a:pPr>
            <a:endParaRPr sz="2800" b="0" i="0" u="sng">
              <a:solidFill>
                <a:srgbClr val="943634"/>
              </a:solidFill>
              <a:latin typeface="Arial"/>
              <a:ea typeface="Arial"/>
              <a:cs typeface="Arial"/>
              <a:sym typeface="Arial"/>
            </a:endParaRPr>
          </a:p>
          <a:p>
            <a:pPr marL="0" marR="0" lvl="0" indent="0" algn="ctr" rtl="0">
              <a:lnSpc>
                <a:spcPct val="150000"/>
              </a:lnSpc>
              <a:spcBef>
                <a:spcPts val="0"/>
              </a:spcBef>
              <a:spcAft>
                <a:spcPts val="0"/>
              </a:spcAft>
              <a:buClr>
                <a:srgbClr val="943634"/>
              </a:buClr>
              <a:buSzPts val="2800"/>
              <a:buFont typeface="Arial"/>
              <a:buNone/>
            </a:pPr>
            <a:r>
              <a:rPr lang="en-US" sz="2800" b="0" i="0" u="sng">
                <a:solidFill>
                  <a:srgbClr val="943634"/>
                </a:solidFill>
                <a:latin typeface="Arial"/>
                <a:ea typeface="Arial"/>
                <a:cs typeface="Arial"/>
                <a:sym typeface="Arial"/>
              </a:rPr>
              <a:t> </a:t>
            </a:r>
            <a:endParaRPr/>
          </a:p>
        </p:txBody>
      </p:sp>
      <p:sp>
        <p:nvSpPr>
          <p:cNvPr id="97" name="Google Shape;97;p14"/>
          <p:cNvSpPr/>
          <p:nvPr/>
        </p:nvSpPr>
        <p:spPr>
          <a:xfrm>
            <a:off x="2567712" y="312738"/>
            <a:ext cx="6215062" cy="1071562"/>
          </a:xfrm>
          <a:prstGeom prst="roundRect">
            <a:avLst>
              <a:gd name="adj" fmla="val 16667"/>
            </a:avLst>
          </a:prstGeom>
          <a:gradFill>
            <a:gsLst>
              <a:gs pos="0">
                <a:srgbClr val="9EEAFF"/>
              </a:gs>
              <a:gs pos="35000">
                <a:srgbClr val="BBEFFF"/>
              </a:gs>
              <a:gs pos="100000">
                <a:srgbClr val="E4F9FF"/>
              </a:gs>
            </a:gsLst>
            <a:lin ang="16200000" scaled="0"/>
          </a:gradFill>
          <a:ln w="9525" cap="flat" cmpd="sng">
            <a:solidFill>
              <a:srgbClr val="46AAC5"/>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ts val="3200"/>
              <a:buFont typeface="Open Sans ExtraBold"/>
              <a:buNone/>
            </a:pPr>
            <a:r>
              <a:rPr lang="pt-BR" sz="3200" b="1" dirty="0" smtClean="0">
                <a:solidFill>
                  <a:schemeClr val="bg2">
                    <a:lumMod val="75000"/>
                  </a:schemeClr>
                </a:solidFill>
                <a:latin typeface="Tahoma" pitchFamily="34" charset="0"/>
                <a:ea typeface="Tahoma" pitchFamily="34" charset="0"/>
                <a:cs typeface="Tahoma" pitchFamily="34" charset="0"/>
                <a:sym typeface="Open Sans ExtraBold"/>
              </a:rPr>
              <a:t>...continuação 1ª ETAPA</a:t>
            </a:r>
            <a:endParaRPr lang="pt-BR" dirty="0">
              <a:solidFill>
                <a:schemeClr val="bg2">
                  <a:lumMod val="75000"/>
                </a:schemeClr>
              </a:solidFill>
              <a:latin typeface="Tahoma" pitchFamily="34" charset="0"/>
              <a:ea typeface="Tahoma" pitchFamily="34" charset="0"/>
              <a:cs typeface="Tahoma" pitchFamily="34" charset="0"/>
            </a:endParaRPr>
          </a:p>
        </p:txBody>
      </p:sp>
      <p:sp>
        <p:nvSpPr>
          <p:cNvPr id="98" name="Google Shape;98;p14" descr="Resultado de imagem para decreto"/>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9" name="Google Shape;99;p14" descr="Resultado de imagem para decreto"/>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00" name="Google Shape;100;p14" descr="C:\Users\ronaldo1\Downloads\01.jpg"/>
          <p:cNvPicPr preferRelativeResize="0"/>
          <p:nvPr/>
        </p:nvPicPr>
        <p:blipFill rotWithShape="1">
          <a:blip r:embed="rId3">
            <a:alphaModFix/>
          </a:blip>
          <a:srcRect/>
          <a:stretch/>
        </p:blipFill>
        <p:spPr>
          <a:xfrm>
            <a:off x="135066" y="3903809"/>
            <a:ext cx="1141382" cy="866686"/>
          </a:xfrm>
          <a:prstGeom prst="rect">
            <a:avLst/>
          </a:prstGeom>
          <a:noFill/>
          <a:ln>
            <a:noFill/>
          </a:ln>
        </p:spPr>
      </p:pic>
      <p:pic>
        <p:nvPicPr>
          <p:cNvPr id="101" name="Google Shape;101;p14"/>
          <p:cNvPicPr preferRelativeResize="0"/>
          <p:nvPr/>
        </p:nvPicPr>
        <p:blipFill rotWithShape="1">
          <a:blip r:embed="rId4">
            <a:alphaModFix/>
          </a:blip>
          <a:srcRect/>
          <a:stretch/>
        </p:blipFill>
        <p:spPr>
          <a:xfrm>
            <a:off x="399462" y="1327945"/>
            <a:ext cx="749420" cy="941896"/>
          </a:xfrm>
          <a:prstGeom prst="rect">
            <a:avLst/>
          </a:prstGeom>
          <a:noFill/>
          <a:ln>
            <a:noFill/>
          </a:ln>
        </p:spPr>
      </p:pic>
      <p:graphicFrame>
        <p:nvGraphicFramePr>
          <p:cNvPr id="2" name="Tabela 1"/>
          <p:cNvGraphicFramePr>
            <a:graphicFrameLocks noGrp="1"/>
          </p:cNvGraphicFramePr>
          <p:nvPr>
            <p:extLst>
              <p:ext uri="{D42A27DB-BD31-4B8C-83A1-F6EECF244321}">
                <p14:modId xmlns:p14="http://schemas.microsoft.com/office/powerpoint/2010/main" val="1946447875"/>
              </p:ext>
            </p:extLst>
          </p:nvPr>
        </p:nvGraphicFramePr>
        <p:xfrm>
          <a:off x="1786851" y="1885092"/>
          <a:ext cx="6984543" cy="3962400"/>
        </p:xfrm>
        <a:graphic>
          <a:graphicData uri="http://schemas.openxmlformats.org/drawingml/2006/table">
            <a:tbl>
              <a:tblPr firstRow="1" firstCol="1" lastRow="1" lastCol="1" bandRow="1" bandCol="1"/>
              <a:tblGrid>
                <a:gridCol w="5432815">
                  <a:extLst>
                    <a:ext uri="{9D8B030D-6E8A-4147-A177-3AD203B41FA5}">
                      <a16:colId xmlns:a16="http://schemas.microsoft.com/office/drawing/2014/main" val="136413991"/>
                    </a:ext>
                  </a:extLst>
                </a:gridCol>
                <a:gridCol w="1551728">
                  <a:extLst>
                    <a:ext uri="{9D8B030D-6E8A-4147-A177-3AD203B41FA5}">
                      <a16:colId xmlns:a16="http://schemas.microsoft.com/office/drawing/2014/main" val="3316992922"/>
                    </a:ext>
                  </a:extLst>
                </a:gridCol>
              </a:tblGrid>
              <a:tr h="842341">
                <a:tc>
                  <a:txBody>
                    <a:bodyPr/>
                    <a:lstStyle/>
                    <a:p>
                      <a:pPr marL="7620" marR="18415" algn="just">
                        <a:lnSpc>
                          <a:spcPct val="100000"/>
                        </a:lnSpc>
                        <a:spcBef>
                          <a:spcPts val="0"/>
                        </a:spcBef>
                        <a:spcAft>
                          <a:spcPts val="0"/>
                        </a:spcAft>
                      </a:pPr>
                      <a:r>
                        <a:rPr lang="pt-PT" sz="2000" dirty="0">
                          <a:effectLst/>
                          <a:latin typeface="Arial" panose="020B0604020202020204" pitchFamily="34" charset="0"/>
                          <a:ea typeface="Times New Roman" panose="02020603050405020304" pitchFamily="18" charset="0"/>
                          <a:cs typeface="Times New Roman" panose="02020603050405020304" pitchFamily="18" charset="0"/>
                        </a:rPr>
                        <a:t>Análise dos processos pela comissão especial designada e registro em ata. </a:t>
                      </a:r>
                      <a:r>
                        <a:rPr lang="pt-PT" sz="2000" b="1" dirty="0">
                          <a:effectLst/>
                          <a:latin typeface="Arial" panose="020B0604020202020204" pitchFamily="34" charset="0"/>
                          <a:ea typeface="Times New Roman" panose="02020603050405020304" pitchFamily="18" charset="0"/>
                          <a:cs typeface="Times New Roman" panose="02020603050405020304" pitchFamily="18" charset="0"/>
                        </a:rPr>
                        <a:t>(Podendo ser prorrogada dependendo da quantidade de processos a </a:t>
                      </a:r>
                      <a:r>
                        <a:rPr lang="pt-PT" sz="2000" b="1" dirty="0" smtClean="0">
                          <a:effectLst/>
                          <a:latin typeface="Arial" panose="020B0604020202020204" pitchFamily="34" charset="0"/>
                          <a:ea typeface="Times New Roman" panose="02020603050405020304" pitchFamily="18" charset="0"/>
                          <a:cs typeface="Times New Roman" panose="02020603050405020304" pitchFamily="18" charset="0"/>
                        </a:rPr>
                        <a:t>serem analisados</a:t>
                      </a:r>
                      <a:r>
                        <a:rPr lang="pt-PT" sz="20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pt-B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a:lnSpc>
                          <a:spcPct val="100000"/>
                        </a:lnSpc>
                        <a:spcBef>
                          <a:spcPts val="0"/>
                        </a:spcBef>
                        <a:spcAft>
                          <a:spcPts val="0"/>
                        </a:spcAft>
                      </a:pPr>
                      <a:endParaRPr lang="pt-PT" sz="2000" b="1"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7620">
                        <a:lnSpc>
                          <a:spcPct val="100000"/>
                        </a:lnSpc>
                        <a:spcBef>
                          <a:spcPts val="0"/>
                        </a:spcBef>
                        <a:spcAft>
                          <a:spcPts val="0"/>
                        </a:spcAft>
                      </a:pPr>
                      <a:r>
                        <a:rPr lang="pt-PT" sz="2000" b="1" dirty="0" smtClean="0">
                          <a:effectLst/>
                          <a:latin typeface="Arial" panose="020B0604020202020204" pitchFamily="34" charset="0"/>
                          <a:ea typeface="Times New Roman" panose="02020603050405020304" pitchFamily="18" charset="0"/>
                          <a:cs typeface="Times New Roman" panose="02020603050405020304" pitchFamily="18" charset="0"/>
                        </a:rPr>
                        <a:t>  25/11/2020</a:t>
                      </a:r>
                    </a:p>
                    <a:p>
                      <a:pPr marL="7620">
                        <a:lnSpc>
                          <a:spcPct val="100000"/>
                        </a:lnSpc>
                        <a:spcBef>
                          <a:spcPts val="0"/>
                        </a:spcBef>
                        <a:spcAft>
                          <a:spcPts val="0"/>
                        </a:spcAft>
                      </a:pPr>
                      <a:r>
                        <a:rPr lang="pt-PT" sz="2000" b="1" dirty="0" smtClean="0">
                          <a:effectLst/>
                          <a:latin typeface="Arial" panose="020B0604020202020204" pitchFamily="34" charset="0"/>
                          <a:ea typeface="Times New Roman" panose="02020603050405020304" pitchFamily="18" charset="0"/>
                          <a:cs typeface="Times New Roman" panose="02020603050405020304" pitchFamily="18" charset="0"/>
                        </a:rPr>
                        <a:t>          a</a:t>
                      </a:r>
                      <a:endParaRPr lang="pt-B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620">
                        <a:lnSpc>
                          <a:spcPct val="100000"/>
                        </a:lnSpc>
                        <a:spcBef>
                          <a:spcPts val="0"/>
                        </a:spcBef>
                        <a:spcAft>
                          <a:spcPts val="0"/>
                        </a:spcAft>
                      </a:pPr>
                      <a:r>
                        <a:rPr lang="pt-PT" sz="2000" b="1" dirty="0" smtClean="0">
                          <a:effectLst/>
                          <a:latin typeface="Arial" panose="020B0604020202020204" pitchFamily="34" charset="0"/>
                          <a:ea typeface="Times New Roman" panose="02020603050405020304" pitchFamily="18" charset="0"/>
                          <a:cs typeface="Times New Roman" panose="02020603050405020304" pitchFamily="18" charset="0"/>
                        </a:rPr>
                        <a:t>  27/11/2020</a:t>
                      </a:r>
                      <a:endParaRPr lang="pt-B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7990111"/>
                  </a:ext>
                </a:extLst>
              </a:tr>
              <a:tr h="1302357">
                <a:tc>
                  <a:txBody>
                    <a:bodyPr/>
                    <a:lstStyle/>
                    <a:p>
                      <a:pPr marL="7620" marR="8890" algn="just">
                        <a:lnSpc>
                          <a:spcPct val="100000"/>
                        </a:lnSpc>
                        <a:spcBef>
                          <a:spcPts val="0"/>
                        </a:spcBef>
                        <a:spcAft>
                          <a:spcPts val="0"/>
                        </a:spcAft>
                      </a:pPr>
                      <a:r>
                        <a:rPr lang="pt-PT" sz="2000" dirty="0">
                          <a:effectLst/>
                          <a:latin typeface="Arial" panose="020B0604020202020204" pitchFamily="34" charset="0"/>
                          <a:ea typeface="Times New Roman" panose="02020603050405020304" pitchFamily="18" charset="0"/>
                          <a:cs typeface="Times New Roman" panose="02020603050405020304" pitchFamily="18" charset="0"/>
                        </a:rPr>
                        <a:t>Divulgação pela Divisão de Recursos Humanos da relação </a:t>
                      </a:r>
                      <a:r>
                        <a:rPr lang="pt-PT" sz="2000" b="1" dirty="0">
                          <a:effectLst/>
                          <a:latin typeface="Arial" panose="020B0604020202020204" pitchFamily="34" charset="0"/>
                          <a:ea typeface="Times New Roman" panose="02020603050405020304" pitchFamily="18" charset="0"/>
                          <a:cs typeface="Times New Roman" panose="02020603050405020304" pitchFamily="18" charset="0"/>
                        </a:rPr>
                        <a:t>DEFINITIVA </a:t>
                      </a:r>
                      <a:r>
                        <a:rPr lang="pt-PT" sz="2000" dirty="0">
                          <a:effectLst/>
                          <a:latin typeface="Arial" panose="020B0604020202020204" pitchFamily="34" charset="0"/>
                          <a:ea typeface="Times New Roman" panose="02020603050405020304" pitchFamily="18" charset="0"/>
                          <a:cs typeface="Times New Roman" panose="02020603050405020304" pitchFamily="18" charset="0"/>
                        </a:rPr>
                        <a:t>dos servidores </a:t>
                      </a:r>
                      <a:r>
                        <a:rPr lang="pt-PT" sz="2000" b="1" dirty="0">
                          <a:effectLst/>
                          <a:latin typeface="Arial" panose="020B0604020202020204" pitchFamily="34" charset="0"/>
                          <a:ea typeface="Times New Roman" panose="02020603050405020304" pitchFamily="18" charset="0"/>
                          <a:cs typeface="Times New Roman" panose="02020603050405020304" pitchFamily="18" charset="0"/>
                        </a:rPr>
                        <a:t>aptos a participarem do Processo </a:t>
                      </a:r>
                      <a:r>
                        <a:rPr lang="pt-PT" sz="2000" dirty="0">
                          <a:effectLst/>
                          <a:latin typeface="Arial" panose="020B0604020202020204" pitchFamily="34" charset="0"/>
                          <a:ea typeface="Times New Roman" panose="02020603050405020304" pitchFamily="18" charset="0"/>
                          <a:cs typeface="Times New Roman" panose="02020603050405020304" pitchFamily="18" charset="0"/>
                        </a:rPr>
                        <a:t>de Progressão Vertical de acordo com o previsto na Lei Complementar nº113/2009 e alterada pela Lei Complementar nº 116/2010. </a:t>
                      </a:r>
                      <a:r>
                        <a:rPr lang="pt-PT" sz="2000" b="1" dirty="0">
                          <a:effectLst/>
                          <a:latin typeface="Arial" panose="020B0604020202020204" pitchFamily="34" charset="0"/>
                          <a:ea typeface="Times New Roman" panose="02020603050405020304" pitchFamily="18" charset="0"/>
                          <a:cs typeface="Times New Roman" panose="02020603050405020304" pitchFamily="18" charset="0"/>
                        </a:rPr>
                        <a:t>(Podendo ser prorrogada dependendo da quantidade de</a:t>
                      </a:r>
                      <a:r>
                        <a:rPr lang="pt-PT" sz="2000" b="1" spc="70" dirty="0">
                          <a:effectLst/>
                          <a:latin typeface="Arial" panose="020B0604020202020204" pitchFamily="34" charset="0"/>
                          <a:ea typeface="Times New Roman" panose="02020603050405020304" pitchFamily="18" charset="0"/>
                          <a:cs typeface="Times New Roman" panose="02020603050405020304" pitchFamily="18" charset="0"/>
                        </a:rPr>
                        <a:t> </a:t>
                      </a:r>
                      <a:r>
                        <a:rPr lang="pt-PT" sz="2000" b="1" dirty="0" smtClean="0">
                          <a:effectLst/>
                          <a:latin typeface="Arial" panose="020B0604020202020204" pitchFamily="34" charset="0"/>
                          <a:ea typeface="Times New Roman" panose="02020603050405020304" pitchFamily="18" charset="0"/>
                          <a:cs typeface="Times New Roman" panose="02020603050405020304" pitchFamily="18" charset="0"/>
                        </a:rPr>
                        <a:t>processos a </a:t>
                      </a:r>
                      <a:r>
                        <a:rPr lang="pt-PT" sz="2000" b="1" dirty="0">
                          <a:effectLst/>
                          <a:latin typeface="Arial" panose="020B0604020202020204" pitchFamily="34" charset="0"/>
                          <a:ea typeface="Times New Roman" panose="02020603050405020304" pitchFamily="18" charset="0"/>
                          <a:cs typeface="Times New Roman" panose="02020603050405020304" pitchFamily="18" charset="0"/>
                        </a:rPr>
                        <a:t>serem analisados).</a:t>
                      </a:r>
                      <a:endParaRPr lang="pt-B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a:lnSpc>
                          <a:spcPct val="100000"/>
                        </a:lnSpc>
                        <a:spcBef>
                          <a:spcPts val="0"/>
                        </a:spcBef>
                        <a:spcAft>
                          <a:spcPts val="0"/>
                        </a:spcAft>
                      </a:pPr>
                      <a:endParaRPr lang="pt-PT" sz="2000" b="1"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7620">
                        <a:lnSpc>
                          <a:spcPct val="100000"/>
                        </a:lnSpc>
                        <a:spcBef>
                          <a:spcPts val="0"/>
                        </a:spcBef>
                        <a:spcAft>
                          <a:spcPts val="0"/>
                        </a:spcAft>
                      </a:pPr>
                      <a:endParaRPr lang="pt-PT" sz="2000" b="1"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7620">
                        <a:lnSpc>
                          <a:spcPct val="100000"/>
                        </a:lnSpc>
                        <a:spcBef>
                          <a:spcPts val="0"/>
                        </a:spcBef>
                        <a:spcAft>
                          <a:spcPts val="0"/>
                        </a:spcAft>
                      </a:pPr>
                      <a:endParaRPr lang="pt-PT" sz="2000" b="1"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7620">
                        <a:lnSpc>
                          <a:spcPct val="100000"/>
                        </a:lnSpc>
                        <a:spcBef>
                          <a:spcPts val="0"/>
                        </a:spcBef>
                        <a:spcAft>
                          <a:spcPts val="0"/>
                        </a:spcAft>
                      </a:pPr>
                      <a:r>
                        <a:rPr lang="pt-PT" sz="2000" b="1" dirty="0" smtClean="0">
                          <a:effectLst/>
                          <a:latin typeface="Arial" panose="020B0604020202020204" pitchFamily="34" charset="0"/>
                          <a:ea typeface="Times New Roman" panose="02020603050405020304" pitchFamily="18" charset="0"/>
                          <a:cs typeface="Times New Roman" panose="02020603050405020304" pitchFamily="18" charset="0"/>
                        </a:rPr>
                        <a:t>  30/11/2020</a:t>
                      </a:r>
                      <a:endParaRPr lang="pt-B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6278113"/>
                  </a:ext>
                </a:extLst>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439285" y="615228"/>
            <a:ext cx="0" cy="5616575"/>
          </a:xfrm>
          <a:prstGeom prst="straightConnector1">
            <a:avLst/>
          </a:prstGeom>
          <a:noFill/>
          <a:ln w="38100" cap="flat" cmpd="sng">
            <a:solidFill>
              <a:srgbClr val="9BBB59"/>
            </a:solidFill>
            <a:prstDash val="solid"/>
            <a:miter lim="800000"/>
            <a:headEnd type="none" w="med" len="med"/>
            <a:tailEnd type="none" w="med" len="med"/>
          </a:ln>
          <a:effectLst>
            <a:outerShdw blurRad="63500" dist="23000" dir="5400000">
              <a:srgbClr val="000000">
                <a:alpha val="34901"/>
              </a:srgbClr>
            </a:outerShdw>
          </a:effectLst>
        </p:spPr>
      </p:cxnSp>
      <p:sp>
        <p:nvSpPr>
          <p:cNvPr id="94" name="Google Shape;94;p14" descr="data:image/jpeg;base64,/9j/4AAQSkZJRgABAQAAAQABAAD/2wCEAAkGBxQTEhQUExQWFBQWGRoYGRYYGBgYFxUbGxQXGRYXHxcYHCggHRslHBoXITEiJikrLi4uFyAzODQsNygtLisBCgoKDg0OGhAQGy8mICY0LDAsLy0sLywsNCw0LywsNC0vLC8sNDQsLDAvLCwsNCwsLCwsLDQsLCwsLywsLCwsLP/AABEIAGMAgwMBEQACEQEDEQH/xAAbAAABBQEBAAAAAAAAAAAAAAADAAECBAUGB//EADcQAAEDAgQEAwYEBgMAAAAAAAEAAhEDIQQSMUEFIlFhcYGREzJCobHRBiPB8AcUUqKy4RVTcv/EABoBAAIDAQEAAAAAAAAAAAAAAAIDAAEEBQb/xAAzEQABAwIEAgoCAQQDAAAAAAABAAIRAyEEEjFBUXEFEyJhgZGhseHwwdEjFDJS8RUzU//aAAwDAQACEQMRAD8A7VeDXo0lIUUgEQCimGIg1DKkKaPIqzJ/Zq8irMlkVZFMyY01RYrzKBYhLVcqOVDlVylCkK00KoUTKlElFElFElFElSiStRSARBRFY1Na1AStXB8Ic67uUf3H7Lq4fo177vsPX4WKri2ts259FdPDqZfGWA1o0tJJOvkPmtpwVF1XLEAAad/+lnGIqBkzqVN/CaZFpHcH7pjujqBECRyKEYqoNbqpVw0wA1pElo2IIBAk7g6rG+hIADQRJA4iLX4jdPbUi89/32RKvBRHK4zbXTvsmv6Lbl7DjPegbjDPaFlnY7CGmQDzZtI1Om3mubisM7DkA3nSFro1hUBItCqkBZYbqnSVEgdUBDeKsSoOahLUQKGQgIRJkKiSiiSiiSpRIIlEVjUxoQkrQ4aPzG8pdEmB/tdDBj+ZsCYustc9g3hboxLv+t/9v3XeFd//AJn0/a5vVt/yHr+lXw+IBcXuBbNmzpEDcW1lZ6NZpcarwROk6RbfTVNfTIbkbfjzVt+JaIjmkSMt5Wp1dgiLzpF0gUzvbmoUcPLTnuXXPY7RGmyGnRlh6y5NzzROqQ7s7JsLWu5pJMExO4tvvBQ0aozGmTvaeH5hXUZYOA5psZSBfSJ2cf8AEqsRTDqtInYn2V0nEMeO5HeWtBJsJ2G58N09xZTaSbftKAc4wgYKnZwjl0BIgkbg+aThmWIi20i8JlV1xx3hY3FcI2m4BpmROXp/pcXHYdlF4DDrtw+F0MNVc9suCzHhcxwWsFDKBEkqUSUUSVKKQCMKirFNv7+q0MCW4rqMBhgxotBIE9SV6jC0BSpi191xq1QvceGyslaUpAwJ/Lb2AHmNQkYX/pbyTK395QagFN+ZonPYtGsjcfqlOAo1M7ROaxG/MflGDnblO26KcWLBoJcZtpERMzpqEw4ltg25M20048NUPVG5Oih/KywgwCSSNw09kP8AT5qZa6JMkdxV9bDgRy5qNSpmYx/Qg26EwULn56bKveNPJEG5XOYi494DHSYMGL3kaR5wmYpzRScCdrIKIJeITfma8oj4bmfOLKfzm9uXHx28lP49L8/hZfFqZc6S1oLQCYMkgkj5LlY9jnuzEAEAE3kxp6LZhnBogHX3WTVC5LwtzSgFIKYmVKJKKJKKItMJrQhKuUKZ5XZSWAyTtbxWykx1qmUloN1ne4XbNyuoqVABJNl6hz2tGY6LjhpJgILqxcQGEaSSZIjYeJv6JJql7gKcaTP3imBgaJehNc9gAIbc+9NrncapQdVpNDSBc6za/FGQx5mfBGw2FazTU6n6+CdRw7KWmu5S6lUv5IGJw4LyLc7DfuIg+UpNai11XL/kD5jQ+qZTqEMngUWniYs/lI32d3B/RMbXy9mrY+h5H8aoTTm7L+6BTo5y4SQyZ0iSZm56GCkNpdaXNk5ddIuZ9kwvyAGL85Ra+ClpAPMY5nX3ny8k2phQ5hANzub/AHwQNrQ4E6cAouqVBDOUkgw47946oS+s0inaTofhWG0z2tuChVwTnSHOsBDTvrN/khfhalSQ920A7+KttZrYLRz+FgVmEEgiDuOi8/UaQYIuumwg3CrOCzEJwUECtJRRJUoj0wtDAgcum4QSaQB0EgdwvTdHkuoAO7x4Lj4kRUspHDtFRkCLOPpEHyn5ojRY2szKOP4VdY4sMngonDim5rh/5udJI08L27qjRbRe17eVzx+6KxUNRpaeaLjHAjIDzOt4DcpmIcHDqhqfbigpAg59grIWlKVKo4ioXfC0BpHqSfKyxPc4VjU2AAPvPhZaGgGmG7m49lZcWusYM7LUSx/ZMFJGZt0PC6uAktBgTe+/lp80qhOZwGg0n18EdTQHdNWxBuGNJIgTsCftqqqVnSW0xJ47T8alRtMWLigUsNUklzoMQCIvdxG2lwkMw9cklzrxE24n0TXVKcCB9srNOveHDKfVp8CtTapnK8QfTzSSy0tMj1WRxjK54LbyIPQx0K4/SGR9QOZ48LcPsLdhczWwVlPYuU5q2hyHkO2qXkJMBFmCg4ICIRSoyqhRWqS0sS3LouG12tptDjB1vbUmF6LB1mMota4xzXKrsc55ICJjakZXNEuvBEQex7FMxLyMrmCTtw5eKCi2ZDtN1NuEBu/mJ9B2ARjDh16lz6eSE1SLMsEChUyF0glsxn1IgDXt3SaTzRLpktnXU6b93f5pj29ZEa8P0jMmpeYZsBq7vPRNbmrdqYbtGp75/SAxTtF0enTAEDT6p7GNaIalucSZKpYwNYaeRrc2aANLGxlY8RlpFnVtGafsrRSl4dmJiEmYkte4ZeYgcoNib3noRF+yptYsquaW3MW7+Pl7KGmHMBmw9lbw9PK2DrcnxJWykwsbB13SHuzGQipiBVuIsBpmdrrNjGg0TO106gSHiEPE8PDyDJbAiBGm2qXWwTapBBi0ImYgskRKrVeEsgnOQBqTlgJLuimHRx9EwYx3ALhfxhxk0XGhSLSS053/ABAEkACLA5d+66HRfRjKY6x47UmOSlWsX22S4Vj3Ow1Jz3FzpeC462LYE72j1K5nT9ICs3KIstGEdAIVr+YHVefyLZmWo3Q+CMaFUdV0GBayowkZtMvN20jwK9DhRSr0yWzpF/xyXLrF9N0GONkfBsYQDADhqOh3tstGHbTIBA7Q17ilVS4GJtsra1JKr4USHHZzjHcafdIodoOOxJTaliBuAhYjChrSWgmL5ZOX0CVVw7GMJaO+JMeSNlUucAT47pYbAtDRMHwkCDcb/NSjhKbWifSR95qVK7if2jOwrcpA1O+p7XKacOzKWjffUpYqukFDYM4kmHtJEjYi2+x6IGjrm5jZwm4+6HgiP8ZjYpmYslrYEudMXtbfsFTcQ5zBAuZjhzVmkA4ybBGwryQc0EgkSLAxvCbRc4tObUGEFQAGyq4mXOJvDC229nAkx4fRZa01HE7Nj3kmOSczsgDjPsi8RxzKdJz3vDWx7xMaiy6NPtxlus0HReFOxlSHNzvyuMubmMOPUjcrsZRrCatjgX4ebVph1R5pZqjWUyWmHzMxbmOg1Wavim0nAHf3VXOittwbsNTq0qrmsObOwZmlxtlgsB5ZEGey5fSzqVVgvcbJ1AkOkILcTbVeYLVvldrgi3MC8w0X0nQjXsgwxpioDUMAePmiqh2Uhoutb/mBIDafLvoD5Bdb/kwHAMZ2Vi/pLdp10bC13vLnsaADA5j02geKfQq1KrnVKbbGNTw5JdRjGANcfJSz1Xhw5RIgi4LD172Vh2IqtIsNt5H79EMUmEG/Hmie3c0hpZt8JmAOx8Qmdc+mQwt8uHJDka4FwPmg1cWXSAfZRYZm6ne+kJT8S55IBybXG6Y2kG3Izcir9JgDQBoBC3saGtDRoFmcSSSULHPIYYmbAR1JtqlYlzm0zl1tCOiAXX0Q8OWscQXy5xBjoY6gfuEukWU3lpdJd7x3In5ntkCwUq5ZTBcA0E2GgmSiqmnQBeAAdOCpmeocpJhJjwwNaOYkTbfq6fEqNcKbWsbc93uoQXkuNh9siUKZlznRJiw0AAsPqjpMcCXP1MacPsoXuEAN2XnX8TnlnsqYs1xe7sYygT4SVs6NoBheQIvbkjc/NF1wS6qpddxKlUpYWjTpNdUa38/2zT7hIBy8pOhnWFwOkHOc7+3TdFTiSuew9IuMm5Jkn9Vw6jlraFrNwhhZM4T8q61rliBWiEZj05r0stW3wKuOZu85h6AFdvouqO0zfVc/GMNneCuYjDFzjBgOyyZuMpOnyWyrQc95gwDEne06JDKga0TqJ5XUcPSAqu65Rc6uk6+URZDSphuIdxjfU9/hore4mkOfkrhC2m9is6rUmOp8obmbtBAInYrKxr6IytEjbZOcWvuTBQ6eeq0Zg1oOsTJvp2QM62uwZ4A34/CI5KbuzJKJVo5cpY0cvwi0zqfFMfSyZXU26bc/yha/NIcdUCpiGtfNT3iIDRfK3r5rO+u2nUzVdeAvA+UxtMvZDNPKSq78bTaS6nmnpHK6/fTfRZ3YqixxdRmeVj56eCaKL3AB8flaeGxLXiWnxG4XToV2VhLT+1kqU3MMFcL/ABM4e+plqNILaTTmb0kiTOmgFtVuwtdgfk3KjQQJXnlGg585Wl0AuMCYA1PkukSBqrV6u72LRSbZ7xmqneD7tPwi56k9l5/pPFFzsjTYJ1Ns3V/hVHRebrOW6mFuigFklPhXkpGpAogVRVihXLSCDBGifSquY4OabhKewOEFaDOL1JkkEf06D7roN6SrZsxIPdssxwjIgeaIeKnPmyjSAC7Trtvb0TD0iesz5doF/jdD/SjLln0VtnGWbtcPQrW3pOmdQQkHBu2IVyhiGvHKfuPJbKVenVEtP7SH03MNwh0BkdkmW5ZHURqPmEumOqd1cy2Ld0a/hE/ttzb7rPx3FZswwP6t1z8T0hmEUjHetVLCxd6yn1bkkknvquU6oSZJWwMUPaIOsR5U7axFwSD2MKxVIMgwqLAbFc/+JOFmu5jhUawNblymbHMTNhvPyXo+i+lMPQoCm+xusNai8vJCLw7jhw9MMe+k4MHLlpuDvCdL6X6rVUx+GddpMrOaDuC4yixz3lzrkmSep3XEqVJuVra1dTwuhAC5tVy1MC1wFnlNREKtJWopAqwVFIPRByGE4qK86rKpCoiD1WVS9oizqsqkyuWmWmD1CJtUsMtMFUWB1ihOelFyMBQLkBcihRlDKtKVcqIGIbKJrkJCw8XgJK0tqQlFiWE4dBVOqyoGLaw9KFmcZTgEeEEq06iiSitJWqSUUTqKJFRRPKtUlKkq0lRUUVFElStJRRRKtUhuaEQVJNaFCoihCrTqlF//2Q=="/>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5" name="Google Shape;95;p14" descr="data:image/jpeg;base64,/9j/4AAQSkZJRgABAQAAAQABAAD/2wCEAAkGBxQTEhQUExQWFBQWGRoYGRYYGBgYFxUbGxQXGRYXHxcYHCggHRslHBoXITEiJikrLi4uFyAzODQsNygtLisBCgoKDg0OGhAQGy8mICY0LDAsLy0sLywsNCw0LywsNC0vLC8sNDQsLDAvLCwsNCwsLCwsLDQsLCwsLywsLCwsLP/AABEIAGMAgwMBEQACEQEDEQH/xAAbAAABBQEBAAAAAAAAAAAAAAADAAECBAUGB//EADcQAAEDAgQEAwYEBgMAAAAAAAEAAhEDIQQSMUEFIlFhcYGREzJCobHRBiPB8AcUUqKy4RVTcv/EABoBAAIDAQEAAAAAAAAAAAAAAAIDAAEEBQb/xAAzEQABAwIEAgoCAQQDAAAAAAABAAIRAyEEEjFBUXEFEyJhgZGhseHwwdEjFDJS8RUzU//aAAwDAQACEQMRAD8A7VeDXo0lIUUgEQCimGIg1DKkKaPIqzJ/Zq8irMlkVZFMyY01RYrzKBYhLVcqOVDlVylCkK00KoUTKlElFElFElFElSiStRSARBRFY1Na1AStXB8Ic67uUf3H7Lq4fo177vsPX4WKri2ts259FdPDqZfGWA1o0tJJOvkPmtpwVF1XLEAAad/+lnGIqBkzqVN/CaZFpHcH7pjujqBECRyKEYqoNbqpVw0wA1pElo2IIBAk7g6rG+hIADQRJA4iLX4jdPbUi89/32RKvBRHK4zbXTvsmv6Lbl7DjPegbjDPaFlnY7CGmQDzZtI1Om3mubisM7DkA3nSFro1hUBItCqkBZYbqnSVEgdUBDeKsSoOahLUQKGQgIRJkKiSiiSiiSpRIIlEVjUxoQkrQ4aPzG8pdEmB/tdDBj+ZsCYustc9g3hboxLv+t/9v3XeFd//AJn0/a5vVt/yHr+lXw+IBcXuBbNmzpEDcW1lZ6NZpcarwROk6RbfTVNfTIbkbfjzVt+JaIjmkSMt5Wp1dgiLzpF0gUzvbmoUcPLTnuXXPY7RGmyGnRlh6y5NzzROqQ7s7JsLWu5pJMExO4tvvBQ0aozGmTvaeH5hXUZYOA5psZSBfSJ2cf8AEqsRTDqtInYn2V0nEMeO5HeWtBJsJ2G58N09xZTaSbftKAc4wgYKnZwjl0BIgkbg+aThmWIi20i8JlV1xx3hY3FcI2m4BpmROXp/pcXHYdlF4DDrtw+F0MNVc9suCzHhcxwWsFDKBEkqUSUUSVKKQCMKirFNv7+q0MCW4rqMBhgxotBIE9SV6jC0BSpi191xq1QvceGyslaUpAwJ/Lb2AHmNQkYX/pbyTK395QagFN+ZonPYtGsjcfqlOAo1M7ROaxG/MflGDnblO26KcWLBoJcZtpERMzpqEw4ltg25M20048NUPVG5Oih/KywgwCSSNw09kP8AT5qZa6JMkdxV9bDgRy5qNSpmYx/Qg26EwULn56bKveNPJEG5XOYi494DHSYMGL3kaR5wmYpzRScCdrIKIJeITfma8oj4bmfOLKfzm9uXHx28lP49L8/hZfFqZc6S1oLQCYMkgkj5LlY9jnuzEAEAE3kxp6LZhnBogHX3WTVC5LwtzSgFIKYmVKJKKJKKItMJrQhKuUKZ5XZSWAyTtbxWykx1qmUloN1ne4XbNyuoqVABJNl6hz2tGY6LjhpJgILqxcQGEaSSZIjYeJv6JJql7gKcaTP3imBgaJehNc9gAIbc+9NrncapQdVpNDSBc6za/FGQx5mfBGw2FazTU6n6+CdRw7KWmu5S6lUv5IGJw4LyLc7DfuIg+UpNai11XL/kD5jQ+qZTqEMngUWniYs/lI32d3B/RMbXy9mrY+h5H8aoTTm7L+6BTo5y4SQyZ0iSZm56GCkNpdaXNk5ddIuZ9kwvyAGL85Ra+ClpAPMY5nX3ny8k2phQ5hANzub/AHwQNrQ4E6cAouqVBDOUkgw47946oS+s0inaTofhWG0z2tuChVwTnSHOsBDTvrN/khfhalSQ920A7+KttZrYLRz+FgVmEEgiDuOi8/UaQYIuumwg3CrOCzEJwUECtJRRJUoj0wtDAgcum4QSaQB0EgdwvTdHkuoAO7x4Lj4kRUspHDtFRkCLOPpEHyn5ojRY2szKOP4VdY4sMngonDim5rh/5udJI08L27qjRbRe17eVzx+6KxUNRpaeaLjHAjIDzOt4DcpmIcHDqhqfbigpAg59grIWlKVKo4ioXfC0BpHqSfKyxPc4VjU2AAPvPhZaGgGmG7m49lZcWusYM7LUSx/ZMFJGZt0PC6uAktBgTe+/lp80qhOZwGg0n18EdTQHdNWxBuGNJIgTsCftqqqVnSW0xJ47T8alRtMWLigUsNUklzoMQCIvdxG2lwkMw9cklzrxE24n0TXVKcCB9srNOveHDKfVp8CtTapnK8QfTzSSy0tMj1WRxjK54LbyIPQx0K4/SGR9QOZ48LcPsLdhczWwVlPYuU5q2hyHkO2qXkJMBFmCg4ICIRSoyqhRWqS0sS3LouG12tptDjB1vbUmF6LB1mMota4xzXKrsc55ICJjakZXNEuvBEQex7FMxLyMrmCTtw5eKCi2ZDtN1NuEBu/mJ9B2ARjDh16lz6eSE1SLMsEChUyF0glsxn1IgDXt3SaTzRLpktnXU6b93f5pj29ZEa8P0jMmpeYZsBq7vPRNbmrdqYbtGp75/SAxTtF0enTAEDT6p7GNaIalucSZKpYwNYaeRrc2aANLGxlY8RlpFnVtGafsrRSl4dmJiEmYkte4ZeYgcoNib3noRF+yptYsquaW3MW7+Pl7KGmHMBmw9lbw9PK2DrcnxJWykwsbB13SHuzGQipiBVuIsBpmdrrNjGg0TO106gSHiEPE8PDyDJbAiBGm2qXWwTapBBi0ImYgskRKrVeEsgnOQBqTlgJLuimHRx9EwYx3ALhfxhxk0XGhSLSS053/ABAEkACLA5d+66HRfRjKY6x47UmOSlWsX22S4Vj3Ow1Jz3FzpeC462LYE72j1K5nT9ICs3KIstGEdAIVr+YHVefyLZmWo3Q+CMaFUdV0GBayowkZtMvN20jwK9DhRSr0yWzpF/xyXLrF9N0GONkfBsYQDADhqOh3tstGHbTIBA7Q17ilVS4GJtsra1JKr4USHHZzjHcafdIodoOOxJTaliBuAhYjChrSWgmL5ZOX0CVVw7GMJaO+JMeSNlUucAT47pYbAtDRMHwkCDcb/NSjhKbWifSR95qVK7if2jOwrcpA1O+p7XKacOzKWjffUpYqukFDYM4kmHtJEjYi2+x6IGjrm5jZwm4+6HgiP8ZjYpmYslrYEudMXtbfsFTcQ5zBAuZjhzVmkA4ybBGwryQc0EgkSLAxvCbRc4tObUGEFQAGyq4mXOJvDC229nAkx4fRZa01HE7Nj3kmOSczsgDjPsi8RxzKdJz3vDWx7xMaiy6NPtxlus0HReFOxlSHNzvyuMubmMOPUjcrsZRrCatjgX4ebVph1R5pZqjWUyWmHzMxbmOg1Wavim0nAHf3VXOittwbsNTq0qrmsObOwZmlxtlgsB5ZEGey5fSzqVVgvcbJ1AkOkILcTbVeYLVvldrgi3MC8w0X0nQjXsgwxpioDUMAePmiqh2Uhoutb/mBIDafLvoD5Bdb/kwHAMZ2Vi/pLdp10bC13vLnsaADA5j02geKfQq1KrnVKbbGNTw5JdRjGANcfJSz1Xhw5RIgi4LD172Vh2IqtIsNt5H79EMUmEG/Hmie3c0hpZt8JmAOx8Qmdc+mQwt8uHJDka4FwPmg1cWXSAfZRYZm6ne+kJT8S55IBybXG6Y2kG3Izcir9JgDQBoBC3saGtDRoFmcSSSULHPIYYmbAR1JtqlYlzm0zl1tCOiAXX0Q8OWscQXy5xBjoY6gfuEukWU3lpdJd7x3In5ntkCwUq5ZTBcA0E2GgmSiqmnQBeAAdOCpmeocpJhJjwwNaOYkTbfq6fEqNcKbWsbc93uoQXkuNh9siUKZlznRJiw0AAsPqjpMcCXP1MacPsoXuEAN2XnX8TnlnsqYs1xe7sYygT4SVs6NoBheQIvbkjc/NF1wS6qpddxKlUpYWjTpNdUa38/2zT7hIBy8pOhnWFwOkHOc7+3TdFTiSuew9IuMm5Jkn9Vw6jlraFrNwhhZM4T8q61rliBWiEZj05r0stW3wKuOZu85h6AFdvouqO0zfVc/GMNneCuYjDFzjBgOyyZuMpOnyWyrQc95gwDEne06JDKga0TqJ5XUcPSAqu65Rc6uk6+URZDSphuIdxjfU9/hore4mkOfkrhC2m9is6rUmOp8obmbtBAInYrKxr6IytEjbZOcWvuTBQ6eeq0Zg1oOsTJvp2QM62uwZ4A34/CI5KbuzJKJVo5cpY0cvwi0zqfFMfSyZXU26bc/yha/NIcdUCpiGtfNT3iIDRfK3r5rO+u2nUzVdeAvA+UxtMvZDNPKSq78bTaS6nmnpHK6/fTfRZ3YqixxdRmeVj56eCaKL3AB8flaeGxLXiWnxG4XToV2VhLT+1kqU3MMFcL/ABM4e+plqNILaTTmb0kiTOmgFtVuwtdgfk3KjQQJXnlGg585Wl0AuMCYA1PkukSBqrV6u72LRSbZ7xmqneD7tPwi56k9l5/pPFFzsjTYJ1Ns3V/hVHRebrOW6mFuigFklPhXkpGpAogVRVihXLSCDBGifSquY4OabhKewOEFaDOL1JkkEf06D7roN6SrZsxIPdssxwjIgeaIeKnPmyjSAC7Trtvb0TD0iesz5doF/jdD/SjLln0VtnGWbtcPQrW3pOmdQQkHBu2IVyhiGvHKfuPJbKVenVEtP7SH03MNwh0BkdkmW5ZHURqPmEumOqd1cy2Ld0a/hE/ttzb7rPx3FZswwP6t1z8T0hmEUjHetVLCxd6yn1bkkknvquU6oSZJWwMUPaIOsR5U7axFwSD2MKxVIMgwqLAbFc/+JOFmu5jhUawNblymbHMTNhvPyXo+i+lMPQoCm+xusNai8vJCLw7jhw9MMe+k4MHLlpuDvCdL6X6rVUx+GddpMrOaDuC4yixz3lzrkmSep3XEqVJuVra1dTwuhAC5tVy1MC1wFnlNREKtJWopAqwVFIPRByGE4qK86rKpCoiD1WVS9oizqsqkyuWmWmD1CJtUsMtMFUWB1ihOelFyMBQLkBcihRlDKtKVcqIGIbKJrkJCw8XgJK0tqQlFiWE4dBVOqyoGLaw9KFmcZTgEeEEq06iiSitJWqSUUTqKJFRRPKtUlKkq0lRUUVFElStJRRRKtUhuaEQVJNaFCoihCrTqlF//2Q=="/>
          <p:cNvSpPr txBox="1"/>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6" name="Google Shape;96;p14"/>
          <p:cNvSpPr txBox="1"/>
          <p:nvPr/>
        </p:nvSpPr>
        <p:spPr>
          <a:xfrm>
            <a:off x="2071687" y="0"/>
            <a:ext cx="7072312" cy="1384300"/>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chemeClr val="dk1"/>
              </a:buClr>
              <a:buSzPts val="2800"/>
              <a:buFont typeface="Arial"/>
              <a:buNone/>
            </a:pPr>
            <a:endParaRPr sz="2800" b="0" i="0" u="sng">
              <a:solidFill>
                <a:srgbClr val="943634"/>
              </a:solidFill>
              <a:latin typeface="Arial"/>
              <a:ea typeface="Arial"/>
              <a:cs typeface="Arial"/>
              <a:sym typeface="Arial"/>
            </a:endParaRPr>
          </a:p>
          <a:p>
            <a:pPr marL="0" marR="0" lvl="0" indent="0" algn="ctr" rtl="0">
              <a:lnSpc>
                <a:spcPct val="150000"/>
              </a:lnSpc>
              <a:spcBef>
                <a:spcPts val="0"/>
              </a:spcBef>
              <a:spcAft>
                <a:spcPts val="0"/>
              </a:spcAft>
              <a:buClr>
                <a:srgbClr val="943634"/>
              </a:buClr>
              <a:buSzPts val="2800"/>
              <a:buFont typeface="Arial"/>
              <a:buNone/>
            </a:pPr>
            <a:r>
              <a:rPr lang="en-US" sz="2800" b="0" i="0" u="sng">
                <a:solidFill>
                  <a:srgbClr val="943634"/>
                </a:solidFill>
                <a:latin typeface="Arial"/>
                <a:ea typeface="Arial"/>
                <a:cs typeface="Arial"/>
                <a:sym typeface="Arial"/>
              </a:rPr>
              <a:t> </a:t>
            </a:r>
            <a:endParaRPr/>
          </a:p>
        </p:txBody>
      </p:sp>
      <p:sp>
        <p:nvSpPr>
          <p:cNvPr id="97" name="Google Shape;97;p14"/>
          <p:cNvSpPr/>
          <p:nvPr/>
        </p:nvSpPr>
        <p:spPr>
          <a:xfrm>
            <a:off x="2634018" y="270632"/>
            <a:ext cx="6081356" cy="875780"/>
          </a:xfrm>
          <a:prstGeom prst="roundRect">
            <a:avLst>
              <a:gd name="adj" fmla="val 16667"/>
            </a:avLst>
          </a:prstGeom>
          <a:gradFill>
            <a:gsLst>
              <a:gs pos="0">
                <a:srgbClr val="9EEAFF"/>
              </a:gs>
              <a:gs pos="35000">
                <a:srgbClr val="BBEFFF"/>
              </a:gs>
              <a:gs pos="100000">
                <a:srgbClr val="E4F9FF"/>
              </a:gs>
            </a:gsLst>
            <a:lin ang="16200000" scaled="0"/>
          </a:gradFill>
          <a:ln w="9525" cap="flat" cmpd="sng">
            <a:solidFill>
              <a:srgbClr val="46AAC5"/>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ts val="3200"/>
              <a:buFont typeface="Open Sans ExtraBold"/>
              <a:buNone/>
            </a:pPr>
            <a:r>
              <a:rPr lang="pt-BR" sz="3200" b="1" dirty="0" smtClean="0">
                <a:solidFill>
                  <a:schemeClr val="bg2">
                    <a:lumMod val="75000"/>
                  </a:schemeClr>
                </a:solidFill>
                <a:latin typeface="Tahoma" pitchFamily="34" charset="0"/>
                <a:ea typeface="Tahoma" pitchFamily="34" charset="0"/>
                <a:cs typeface="Tahoma" pitchFamily="34" charset="0"/>
                <a:sym typeface="Open Sans ExtraBold"/>
              </a:rPr>
              <a:t>2ª ETAPA</a:t>
            </a:r>
            <a:endParaRPr lang="pt-BR" dirty="0">
              <a:solidFill>
                <a:schemeClr val="bg2">
                  <a:lumMod val="75000"/>
                </a:schemeClr>
              </a:solidFill>
              <a:latin typeface="Tahoma" pitchFamily="34" charset="0"/>
              <a:ea typeface="Tahoma" pitchFamily="34" charset="0"/>
              <a:cs typeface="Tahoma" pitchFamily="34" charset="0"/>
            </a:endParaRPr>
          </a:p>
        </p:txBody>
      </p:sp>
      <p:sp>
        <p:nvSpPr>
          <p:cNvPr id="98" name="Google Shape;98;p14" descr="Resultado de imagem para decreto"/>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9" name="Google Shape;99;p14" descr="Resultado de imagem para decreto"/>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00" name="Google Shape;100;p14" descr="C:\Users\ronaldo1\Downloads\01.jpg"/>
          <p:cNvPicPr preferRelativeResize="0"/>
          <p:nvPr/>
        </p:nvPicPr>
        <p:blipFill rotWithShape="1">
          <a:blip r:embed="rId3">
            <a:alphaModFix/>
          </a:blip>
          <a:srcRect/>
          <a:stretch/>
        </p:blipFill>
        <p:spPr>
          <a:xfrm>
            <a:off x="190484" y="3968463"/>
            <a:ext cx="1141382" cy="866686"/>
          </a:xfrm>
          <a:prstGeom prst="rect">
            <a:avLst/>
          </a:prstGeom>
          <a:noFill/>
          <a:ln>
            <a:noFill/>
          </a:ln>
        </p:spPr>
      </p:pic>
      <p:pic>
        <p:nvPicPr>
          <p:cNvPr id="101" name="Google Shape;101;p14"/>
          <p:cNvPicPr preferRelativeResize="0"/>
          <p:nvPr/>
        </p:nvPicPr>
        <p:blipFill rotWithShape="1">
          <a:blip r:embed="rId4">
            <a:alphaModFix/>
          </a:blip>
          <a:srcRect/>
          <a:stretch/>
        </p:blipFill>
        <p:spPr>
          <a:xfrm>
            <a:off x="325571" y="1466490"/>
            <a:ext cx="749420" cy="941896"/>
          </a:xfrm>
          <a:prstGeom prst="rect">
            <a:avLst/>
          </a:prstGeom>
          <a:noFill/>
          <a:ln>
            <a:noFill/>
          </a:ln>
        </p:spPr>
      </p:pic>
      <p:graphicFrame>
        <p:nvGraphicFramePr>
          <p:cNvPr id="2" name="Tabela 1"/>
          <p:cNvGraphicFramePr>
            <a:graphicFrameLocks noGrp="1"/>
          </p:cNvGraphicFramePr>
          <p:nvPr>
            <p:extLst>
              <p:ext uri="{D42A27DB-BD31-4B8C-83A1-F6EECF244321}">
                <p14:modId xmlns:p14="http://schemas.microsoft.com/office/powerpoint/2010/main" val="393055236"/>
              </p:ext>
            </p:extLst>
          </p:nvPr>
        </p:nvGraphicFramePr>
        <p:xfrm>
          <a:off x="1696159" y="1267650"/>
          <a:ext cx="7019215" cy="5048443"/>
        </p:xfrm>
        <a:graphic>
          <a:graphicData uri="http://schemas.openxmlformats.org/drawingml/2006/table">
            <a:tbl>
              <a:tblPr firstRow="1" firstCol="1" lastRow="1" lastCol="1" bandRow="1" bandCol="1"/>
              <a:tblGrid>
                <a:gridCol w="5467047">
                  <a:extLst>
                    <a:ext uri="{9D8B030D-6E8A-4147-A177-3AD203B41FA5}">
                      <a16:colId xmlns:a16="http://schemas.microsoft.com/office/drawing/2014/main" val="3177513812"/>
                    </a:ext>
                  </a:extLst>
                </a:gridCol>
                <a:gridCol w="1552168">
                  <a:extLst>
                    <a:ext uri="{9D8B030D-6E8A-4147-A177-3AD203B41FA5}">
                      <a16:colId xmlns:a16="http://schemas.microsoft.com/office/drawing/2014/main" val="1455445319"/>
                    </a:ext>
                  </a:extLst>
                </a:gridCol>
              </a:tblGrid>
              <a:tr h="193877">
                <a:tc>
                  <a:txBody>
                    <a:bodyPr/>
                    <a:lstStyle/>
                    <a:p>
                      <a:pPr marL="7620" algn="just">
                        <a:spcBef>
                          <a:spcPts val="175"/>
                        </a:spcBef>
                        <a:spcAft>
                          <a:spcPts val="0"/>
                        </a:spcAft>
                      </a:pPr>
                      <a:r>
                        <a:rPr lang="pt-PT" sz="1800" b="1" dirty="0">
                          <a:effectLst/>
                          <a:latin typeface="Arial" panose="020B0604020202020204" pitchFamily="34" charset="0"/>
                          <a:ea typeface="Times New Roman" panose="02020603050405020304" pitchFamily="18" charset="0"/>
                          <a:cs typeface="Times New Roman" panose="02020603050405020304" pitchFamily="18" charset="0"/>
                        </a:rPr>
                        <a:t>2ª ETAPA</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a:spcBef>
                          <a:spcPts val="175"/>
                        </a:spcBef>
                        <a:spcAft>
                          <a:spcPts val="0"/>
                        </a:spcAft>
                      </a:pPr>
                      <a:r>
                        <a:rPr lang="pt-PT" sz="1800">
                          <a:effectLst/>
                          <a:latin typeface="Arial" panose="020B0604020202020204" pitchFamily="34" charset="0"/>
                          <a:ea typeface="Times New Roman" panose="02020603050405020304" pitchFamily="18" charset="0"/>
                          <a:cs typeface="Times New Roman" panose="02020603050405020304" pitchFamily="18" charset="0"/>
                        </a:rPr>
                        <a:t> </a:t>
                      </a:r>
                      <a:endParaRPr lang="pt-B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0575365"/>
                  </a:ext>
                </a:extLst>
              </a:tr>
              <a:tr h="635484">
                <a:tc>
                  <a:txBody>
                    <a:bodyPr/>
                    <a:lstStyle/>
                    <a:p>
                      <a:pPr marL="7620" algn="just">
                        <a:lnSpc>
                          <a:spcPct val="100000"/>
                        </a:lnSpc>
                        <a:spcBef>
                          <a:spcPts val="0"/>
                        </a:spcBef>
                        <a:spcAft>
                          <a:spcPts val="0"/>
                        </a:spcAft>
                      </a:pPr>
                      <a:r>
                        <a:rPr lang="pt-PT" sz="1800" dirty="0">
                          <a:effectLst/>
                          <a:latin typeface="Arial" panose="020B0604020202020204" pitchFamily="34" charset="0"/>
                          <a:ea typeface="Times New Roman" panose="02020603050405020304" pitchFamily="18" charset="0"/>
                          <a:cs typeface="Times New Roman" panose="02020603050405020304" pitchFamily="18" charset="0"/>
                        </a:rPr>
                        <a:t>Composição dos Comitês Avaliadores e encaminhamento da relação de </a:t>
                      </a:r>
                      <a:r>
                        <a:rPr lang="pt-PT" sz="1800" dirty="0" smtClean="0">
                          <a:effectLst/>
                          <a:latin typeface="Arial" panose="020B0604020202020204" pitchFamily="34" charset="0"/>
                          <a:ea typeface="Times New Roman" panose="02020603050405020304" pitchFamily="18" charset="0"/>
                          <a:cs typeface="Times New Roman" panose="02020603050405020304" pitchFamily="18" charset="0"/>
                        </a:rPr>
                        <a:t>membros via </a:t>
                      </a:r>
                      <a:r>
                        <a:rPr lang="pt-PT" sz="1800" dirty="0">
                          <a:effectLst/>
                          <a:latin typeface="Arial" panose="020B0604020202020204" pitchFamily="34" charset="0"/>
                          <a:ea typeface="Times New Roman" panose="02020603050405020304" pitchFamily="18" charset="0"/>
                          <a:cs typeface="Times New Roman" panose="02020603050405020304" pitchFamily="18" charset="0"/>
                        </a:rPr>
                        <a:t>ofício para a Secretaria Municipal de Educação</a:t>
                      </a:r>
                      <a:r>
                        <a:rPr lang="pt-PT" sz="1800" dirty="0" smtClean="0">
                          <a:effectLst/>
                          <a:latin typeface="Arial" panose="020B0604020202020204" pitchFamily="34" charset="0"/>
                          <a:ea typeface="Times New Roman" panose="02020603050405020304" pitchFamily="18" charset="0"/>
                          <a:cs typeface="Times New Roman" panose="02020603050405020304" pitchFamily="18" charset="0"/>
                        </a:rPr>
                        <a:t>. (Pode</a:t>
                      </a:r>
                      <a:r>
                        <a:rPr lang="pt-PT" sz="1800" baseline="0" dirty="0" smtClean="0">
                          <a:effectLst/>
                          <a:latin typeface="Arial" panose="020B0604020202020204" pitchFamily="34" charset="0"/>
                          <a:ea typeface="Times New Roman" panose="02020603050405020304" pitchFamily="18" charset="0"/>
                          <a:cs typeface="Times New Roman" panose="02020603050405020304" pitchFamily="18" charset="0"/>
                        </a:rPr>
                        <a:t> ser enviado p</a:t>
                      </a:r>
                      <a:r>
                        <a:rPr lang="pt-PT" sz="1800" dirty="0" smtClean="0">
                          <a:effectLst/>
                          <a:latin typeface="Arial" panose="020B0604020202020204" pitchFamily="34" charset="0"/>
                          <a:ea typeface="Times New Roman" panose="02020603050405020304" pitchFamily="18" charset="0"/>
                          <a:cs typeface="Times New Roman" panose="02020603050405020304" pitchFamily="18" charset="0"/>
                        </a:rPr>
                        <a:t>or e-mail).</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a:lnSpc>
                          <a:spcPct val="100000"/>
                        </a:lnSpc>
                        <a:spcBef>
                          <a:spcPts val="0"/>
                        </a:spcBef>
                        <a:spcAft>
                          <a:spcPts val="0"/>
                        </a:spcAft>
                      </a:pPr>
                      <a:r>
                        <a:rPr lang="pt-PT" sz="1800" b="1" dirty="0" smtClean="0">
                          <a:effectLst/>
                          <a:latin typeface="Arial" panose="020B0604020202020204" pitchFamily="34" charset="0"/>
                          <a:ea typeface="Times New Roman" panose="02020603050405020304" pitchFamily="18" charset="0"/>
                          <a:cs typeface="Times New Roman" panose="02020603050405020304" pitchFamily="18" charset="0"/>
                        </a:rPr>
                        <a:t>  18/11/2020</a:t>
                      </a:r>
                    </a:p>
                    <a:p>
                      <a:pPr marL="7620">
                        <a:lnSpc>
                          <a:spcPct val="100000"/>
                        </a:lnSpc>
                        <a:spcBef>
                          <a:spcPts val="0"/>
                        </a:spcBef>
                        <a:spcAft>
                          <a:spcPts val="0"/>
                        </a:spcAft>
                      </a:pPr>
                      <a:r>
                        <a:rPr lang="pt-PT" sz="1800" b="1" dirty="0" smtClean="0">
                          <a:effectLst/>
                          <a:latin typeface="Arial" panose="020B0604020202020204" pitchFamily="34" charset="0"/>
                          <a:ea typeface="Times New Roman" panose="02020603050405020304" pitchFamily="18" charset="0"/>
                          <a:cs typeface="Times New Roman" panose="02020603050405020304" pitchFamily="18" charset="0"/>
                        </a:rPr>
                        <a:t>          a</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620">
                        <a:lnSpc>
                          <a:spcPct val="100000"/>
                        </a:lnSpc>
                        <a:spcBef>
                          <a:spcPts val="0"/>
                        </a:spcBef>
                        <a:spcAft>
                          <a:spcPts val="0"/>
                        </a:spcAft>
                      </a:pPr>
                      <a:r>
                        <a:rPr lang="pt-PT" sz="1800" b="1" dirty="0" smtClean="0">
                          <a:effectLst/>
                          <a:latin typeface="Arial" panose="020B0604020202020204" pitchFamily="34" charset="0"/>
                          <a:ea typeface="Times New Roman" panose="02020603050405020304" pitchFamily="18" charset="0"/>
                          <a:cs typeface="Times New Roman" panose="02020603050405020304" pitchFamily="18" charset="0"/>
                        </a:rPr>
                        <a:t>  20/11/2020</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620" marR="11430" algn="r">
                        <a:spcBef>
                          <a:spcPts val="175"/>
                        </a:spcBef>
                        <a:spcAft>
                          <a:spcPts val="0"/>
                        </a:spcAft>
                      </a:pPr>
                      <a:endParaRPr lang="pt-B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2229060"/>
                  </a:ext>
                </a:extLst>
              </a:tr>
              <a:tr h="441608">
                <a:tc>
                  <a:txBody>
                    <a:bodyPr/>
                    <a:lstStyle/>
                    <a:p>
                      <a:pPr marL="7620" algn="just">
                        <a:lnSpc>
                          <a:spcPct val="100000"/>
                        </a:lnSpc>
                        <a:spcBef>
                          <a:spcPts val="0"/>
                        </a:spcBef>
                        <a:spcAft>
                          <a:spcPts val="0"/>
                        </a:spcAft>
                      </a:pPr>
                      <a:r>
                        <a:rPr lang="pt-PT" sz="1800">
                          <a:effectLst/>
                          <a:latin typeface="Arial" panose="020B0604020202020204" pitchFamily="34" charset="0"/>
                          <a:ea typeface="Times New Roman" panose="02020603050405020304" pitchFamily="18" charset="0"/>
                          <a:cs typeface="Times New Roman" panose="02020603050405020304" pitchFamily="18" charset="0"/>
                        </a:rPr>
                        <a:t>Avaliação de Desempenho realizado pelos Comitês de Avaliação.</a:t>
                      </a:r>
                      <a:endParaRPr lang="pt-B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a:lnSpc>
                          <a:spcPct val="100000"/>
                        </a:lnSpc>
                        <a:spcBef>
                          <a:spcPts val="0"/>
                        </a:spcBef>
                        <a:spcAft>
                          <a:spcPts val="0"/>
                        </a:spcAft>
                      </a:pPr>
                      <a:r>
                        <a:rPr lang="pt-PT" sz="1800" b="1" dirty="0" smtClean="0">
                          <a:effectLst/>
                          <a:latin typeface="Arial" panose="020B0604020202020204" pitchFamily="34" charset="0"/>
                          <a:ea typeface="Times New Roman" panose="02020603050405020304" pitchFamily="18" charset="0"/>
                          <a:cs typeface="Times New Roman" panose="02020603050405020304" pitchFamily="18" charset="0"/>
                        </a:rPr>
                        <a:t>  21/11/2020</a:t>
                      </a:r>
                      <a:endParaRPr lang="pt-BR" sz="1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7620">
                        <a:lnSpc>
                          <a:spcPct val="100000"/>
                        </a:lnSpc>
                        <a:spcBef>
                          <a:spcPts val="0"/>
                        </a:spcBef>
                        <a:spcAft>
                          <a:spcPts val="0"/>
                        </a:spcAft>
                      </a:pPr>
                      <a:r>
                        <a:rPr lang="pt-BR" sz="1800" b="1"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a:t>
                      </a:r>
                      <a:endParaRPr lang="pt-BR" sz="18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7620">
                        <a:lnSpc>
                          <a:spcPct val="100000"/>
                        </a:lnSpc>
                        <a:spcBef>
                          <a:spcPts val="0"/>
                        </a:spcBef>
                        <a:spcAft>
                          <a:spcPts val="0"/>
                        </a:spcAft>
                      </a:pPr>
                      <a:r>
                        <a:rPr lang="pt-PT" sz="1800" b="1" dirty="0" smtClean="0">
                          <a:effectLst/>
                          <a:latin typeface="Arial" panose="020B0604020202020204" pitchFamily="34" charset="0"/>
                          <a:ea typeface="Times New Roman" panose="02020603050405020304" pitchFamily="18" charset="0"/>
                          <a:cs typeface="Times New Roman" panose="02020603050405020304" pitchFamily="18" charset="0"/>
                        </a:rPr>
                        <a:t>  03/12/2020</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687574"/>
                  </a:ext>
                </a:extLst>
              </a:tr>
              <a:tr h="1072178">
                <a:tc>
                  <a:txBody>
                    <a:bodyPr/>
                    <a:lstStyle/>
                    <a:p>
                      <a:pPr marL="7620" algn="just">
                        <a:lnSpc>
                          <a:spcPct val="100000"/>
                        </a:lnSpc>
                        <a:spcBef>
                          <a:spcPts val="0"/>
                        </a:spcBef>
                        <a:spcAft>
                          <a:spcPts val="0"/>
                        </a:spcAft>
                      </a:pPr>
                      <a:r>
                        <a:rPr lang="pt-PT" sz="1800" dirty="0">
                          <a:effectLst/>
                          <a:latin typeface="Arial" panose="020B0604020202020204" pitchFamily="34" charset="0"/>
                          <a:ea typeface="Times New Roman" panose="02020603050405020304" pitchFamily="18" charset="0"/>
                          <a:cs typeface="Times New Roman" panose="02020603050405020304" pitchFamily="18" charset="0"/>
                        </a:rPr>
                        <a:t>Divulgação de Saldo de Banco de Horas e Entrega de Certificados e Declaração de Carga Horária Atualizada no interstício pela Divisão de Recursos Humanos </a:t>
                      </a:r>
                      <a:r>
                        <a:rPr lang="pt-PT" sz="1800" dirty="0" smtClean="0">
                          <a:effectLst/>
                          <a:latin typeface="Arial" panose="020B0604020202020204" pitchFamily="34" charset="0"/>
                          <a:ea typeface="Times New Roman" panose="02020603050405020304" pitchFamily="18" charset="0"/>
                          <a:cs typeface="Times New Roman" panose="02020603050405020304" pitchFamily="18" charset="0"/>
                        </a:rPr>
                        <a:t>- SEMEDI</a:t>
                      </a:r>
                      <a:r>
                        <a:rPr lang="pt-PT" sz="1800" dirty="0">
                          <a:effectLst/>
                          <a:latin typeface="Arial" panose="020B0604020202020204" pitchFamily="34" charset="0"/>
                          <a:ea typeface="Times New Roman" panose="02020603050405020304" pitchFamily="18" charset="0"/>
                          <a:cs typeface="Times New Roman" panose="02020603050405020304" pitchFamily="18" charset="0"/>
                        </a:rPr>
                        <a:t>.</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a:lnSpc>
                          <a:spcPct val="100000"/>
                        </a:lnSpc>
                        <a:spcBef>
                          <a:spcPts val="0"/>
                        </a:spcBef>
                        <a:spcAft>
                          <a:spcPts val="0"/>
                        </a:spcAft>
                      </a:pPr>
                      <a:r>
                        <a:rPr lang="pt-PT" sz="1800" b="1" dirty="0" smtClean="0">
                          <a:effectLst/>
                          <a:latin typeface="Arial" panose="020B0604020202020204" pitchFamily="34" charset="0"/>
                          <a:ea typeface="Times New Roman" panose="02020603050405020304" pitchFamily="18" charset="0"/>
                          <a:cs typeface="Times New Roman" panose="02020603050405020304" pitchFamily="18" charset="0"/>
                        </a:rPr>
                        <a:t>  17/11/2020</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620">
                        <a:lnSpc>
                          <a:spcPct val="100000"/>
                        </a:lnSpc>
                        <a:spcBef>
                          <a:spcPts val="0"/>
                        </a:spcBef>
                        <a:spcAft>
                          <a:spcPts val="0"/>
                        </a:spcAft>
                      </a:pPr>
                      <a:r>
                        <a:rPr lang="pt-PT" sz="1800" b="1" dirty="0" smtClean="0">
                          <a:effectLst/>
                          <a:latin typeface="Arial" panose="020B0604020202020204" pitchFamily="34" charset="0"/>
                          <a:ea typeface="Times New Roman" panose="02020603050405020304" pitchFamily="18" charset="0"/>
                          <a:cs typeface="Times New Roman" panose="02020603050405020304" pitchFamily="18" charset="0"/>
                        </a:rPr>
                        <a:t>           a</a:t>
                      </a:r>
                    </a:p>
                    <a:p>
                      <a:pPr marL="7620">
                        <a:lnSpc>
                          <a:spcPct val="100000"/>
                        </a:lnSpc>
                        <a:spcBef>
                          <a:spcPts val="0"/>
                        </a:spcBef>
                        <a:spcAft>
                          <a:spcPts val="0"/>
                        </a:spcAft>
                      </a:pPr>
                      <a:r>
                        <a:rPr lang="pt-PT" sz="1800" b="1" dirty="0" smtClean="0">
                          <a:effectLst/>
                          <a:latin typeface="Arial" panose="020B0604020202020204" pitchFamily="34" charset="0"/>
                          <a:ea typeface="Times New Roman" panose="02020603050405020304" pitchFamily="18" charset="0"/>
                          <a:cs typeface="Times New Roman" panose="02020603050405020304" pitchFamily="18" charset="0"/>
                        </a:rPr>
                        <a:t>   20/11/2020</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620" marR="11430" algn="r">
                        <a:spcBef>
                          <a:spcPts val="175"/>
                        </a:spcBef>
                        <a:spcAft>
                          <a:spcPts val="0"/>
                        </a:spcAft>
                      </a:pPr>
                      <a:endParaRPr lang="pt-B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6438301"/>
                  </a:ext>
                </a:extLst>
              </a:tr>
              <a:tr h="1756603">
                <a:tc>
                  <a:txBody>
                    <a:bodyPr/>
                    <a:lstStyle/>
                    <a:p>
                      <a:pPr marL="7620" marR="6985" algn="just">
                        <a:lnSpc>
                          <a:spcPct val="100000"/>
                        </a:lnSpc>
                        <a:spcBef>
                          <a:spcPts val="0"/>
                        </a:spcBef>
                        <a:spcAft>
                          <a:spcPts val="0"/>
                        </a:spcAft>
                      </a:pPr>
                      <a:r>
                        <a:rPr lang="pt-PT" sz="1800" dirty="0">
                          <a:effectLst/>
                          <a:latin typeface="Arial" panose="020B0604020202020204" pitchFamily="34" charset="0"/>
                          <a:ea typeface="Times New Roman" panose="02020603050405020304" pitchFamily="18" charset="0"/>
                          <a:cs typeface="Times New Roman" panose="02020603050405020304" pitchFamily="18" charset="0"/>
                        </a:rPr>
                        <a:t>Entrega de processo </a:t>
                      </a:r>
                      <a:r>
                        <a:rPr lang="pt-PT" sz="1800" dirty="0" smtClean="0">
                          <a:effectLst/>
                          <a:latin typeface="Arial" panose="020B0604020202020204" pitchFamily="34" charset="0"/>
                          <a:ea typeface="Times New Roman" panose="02020603050405020304" pitchFamily="18" charset="0"/>
                          <a:cs typeface="Times New Roman" panose="02020603050405020304" pitchFamily="18" charset="0"/>
                        </a:rPr>
                        <a:t>no </a:t>
                      </a:r>
                      <a:r>
                        <a:rPr lang="pt-PT" sz="1800" dirty="0">
                          <a:effectLst/>
                          <a:latin typeface="Arial" panose="020B0604020202020204" pitchFamily="34" charset="0"/>
                          <a:ea typeface="Times New Roman" panose="02020603050405020304" pitchFamily="18" charset="0"/>
                          <a:cs typeface="Times New Roman" panose="02020603050405020304" pitchFamily="18" charset="0"/>
                        </a:rPr>
                        <a:t>Protocolo Geral, através de requerimento específico e contendo as avaliações de desempenho e cópia </a:t>
                      </a:r>
                      <a:r>
                        <a:rPr lang="pt-PT" sz="1800" dirty="0" smtClean="0">
                          <a:effectLst/>
                          <a:latin typeface="Arial" panose="020B0604020202020204" pitchFamily="34" charset="0"/>
                          <a:ea typeface="Times New Roman" panose="02020603050405020304" pitchFamily="18" charset="0"/>
                          <a:cs typeface="Times New Roman" panose="02020603050405020304" pitchFamily="18" charset="0"/>
                        </a:rPr>
                        <a:t>dos </a:t>
                      </a:r>
                      <a:r>
                        <a:rPr lang="pt-PT" sz="1800" dirty="0">
                          <a:effectLst/>
                          <a:latin typeface="Arial" panose="020B0604020202020204" pitchFamily="34" charset="0"/>
                          <a:ea typeface="Times New Roman" panose="02020603050405020304" pitchFamily="18" charset="0"/>
                          <a:cs typeface="Times New Roman" panose="02020603050405020304" pitchFamily="18" charset="0"/>
                        </a:rPr>
                        <a:t>certificados de cursos concluídos no interstício que antecede a progressão </a:t>
                      </a:r>
                      <a:r>
                        <a:rPr lang="pt-PT" sz="1800" dirty="0" smtClean="0">
                          <a:effectLst/>
                          <a:latin typeface="Arial" panose="020B0604020202020204" pitchFamily="34" charset="0"/>
                          <a:ea typeface="Times New Roman" panose="02020603050405020304" pitchFamily="18" charset="0"/>
                          <a:cs typeface="Times New Roman" panose="02020603050405020304" pitchFamily="18" charset="0"/>
                        </a:rPr>
                        <a:t>do(a</a:t>
                      </a:r>
                      <a:r>
                        <a:rPr lang="pt-PT" sz="1800" dirty="0">
                          <a:effectLst/>
                          <a:latin typeface="Arial" panose="020B0604020202020204" pitchFamily="34" charset="0"/>
                          <a:ea typeface="Times New Roman" panose="02020603050405020304" pitchFamily="18" charset="0"/>
                          <a:cs typeface="Times New Roman" panose="02020603050405020304" pitchFamily="18" charset="0"/>
                        </a:rPr>
                        <a:t>) servidor(a) considerado apto a participar do Processo de Progressão Vertical.</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a:lnSpc>
                          <a:spcPct val="100000"/>
                        </a:lnSpc>
                        <a:spcBef>
                          <a:spcPts val="0"/>
                        </a:spcBef>
                        <a:spcAft>
                          <a:spcPts val="0"/>
                        </a:spcAft>
                      </a:pPr>
                      <a:r>
                        <a:rPr lang="pt-PT" sz="1800" b="1" dirty="0" smtClean="0">
                          <a:effectLst/>
                          <a:latin typeface="Arial" panose="020B0604020202020204" pitchFamily="34" charset="0"/>
                          <a:ea typeface="Times New Roman" panose="02020603050405020304" pitchFamily="18" charset="0"/>
                          <a:cs typeface="Times New Roman" panose="02020603050405020304" pitchFamily="18" charset="0"/>
                        </a:rPr>
                        <a:t>    </a:t>
                      </a:r>
                    </a:p>
                    <a:p>
                      <a:pPr marL="7620">
                        <a:lnSpc>
                          <a:spcPct val="100000"/>
                        </a:lnSpc>
                        <a:spcBef>
                          <a:spcPts val="0"/>
                        </a:spcBef>
                        <a:spcAft>
                          <a:spcPts val="0"/>
                        </a:spcAft>
                      </a:pPr>
                      <a:r>
                        <a:rPr lang="pt-PT" sz="1800" b="1" dirty="0" smtClean="0">
                          <a:effectLst/>
                          <a:latin typeface="Arial" panose="020B0604020202020204" pitchFamily="34" charset="0"/>
                          <a:ea typeface="Times New Roman" panose="02020603050405020304" pitchFamily="18" charset="0"/>
                          <a:cs typeface="Times New Roman" panose="02020603050405020304" pitchFamily="18" charset="0"/>
                        </a:rPr>
                        <a:t>   03/12/2020</a:t>
                      </a:r>
                    </a:p>
                    <a:p>
                      <a:pPr marL="7620">
                        <a:lnSpc>
                          <a:spcPct val="100000"/>
                        </a:lnSpc>
                        <a:spcBef>
                          <a:spcPts val="0"/>
                        </a:spcBef>
                        <a:spcAft>
                          <a:spcPts val="0"/>
                        </a:spcAft>
                      </a:pPr>
                      <a:r>
                        <a:rPr lang="pt-PT" sz="1800" b="1" dirty="0" smtClean="0">
                          <a:effectLst/>
                          <a:latin typeface="Arial" panose="020B0604020202020204" pitchFamily="34" charset="0"/>
                          <a:ea typeface="Times New Roman" panose="02020603050405020304" pitchFamily="18" charset="0"/>
                          <a:cs typeface="Times New Roman" panose="02020603050405020304" pitchFamily="18" charset="0"/>
                        </a:rPr>
                        <a:t>           a</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620">
                        <a:lnSpc>
                          <a:spcPct val="100000"/>
                        </a:lnSpc>
                        <a:spcBef>
                          <a:spcPts val="0"/>
                        </a:spcBef>
                        <a:spcAft>
                          <a:spcPts val="0"/>
                        </a:spcAft>
                      </a:pPr>
                      <a:r>
                        <a:rPr lang="pt-PT" sz="1800" b="1" dirty="0" smtClean="0">
                          <a:effectLst/>
                          <a:latin typeface="Arial" panose="020B0604020202020204" pitchFamily="34" charset="0"/>
                          <a:ea typeface="Times New Roman" panose="02020603050405020304" pitchFamily="18" charset="0"/>
                          <a:cs typeface="Times New Roman" panose="02020603050405020304" pitchFamily="18" charset="0"/>
                        </a:rPr>
                        <a:t>   07/12/2020</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620" marR="11430" algn="r">
                        <a:spcBef>
                          <a:spcPts val="175"/>
                        </a:spcBef>
                        <a:spcAft>
                          <a:spcPts val="0"/>
                        </a:spcAft>
                      </a:pPr>
                      <a:endParaRPr lang="pt-B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5798810"/>
                  </a:ext>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624012" y="532101"/>
            <a:ext cx="0" cy="5616575"/>
          </a:xfrm>
          <a:prstGeom prst="straightConnector1">
            <a:avLst/>
          </a:prstGeom>
          <a:noFill/>
          <a:ln w="38100" cap="flat" cmpd="sng">
            <a:solidFill>
              <a:srgbClr val="9BBB59"/>
            </a:solidFill>
            <a:prstDash val="solid"/>
            <a:miter lim="800000"/>
            <a:headEnd type="none" w="med" len="med"/>
            <a:tailEnd type="none" w="med" len="med"/>
          </a:ln>
          <a:effectLst>
            <a:outerShdw blurRad="63500" dist="23000" dir="5400000">
              <a:srgbClr val="000000">
                <a:alpha val="34901"/>
              </a:srgbClr>
            </a:outerShdw>
          </a:effectLst>
        </p:spPr>
      </p:cxnSp>
      <p:sp>
        <p:nvSpPr>
          <p:cNvPr id="94" name="Google Shape;94;p14" descr="data:image/jpeg;base64,/9j/4AAQSkZJRgABAQAAAQABAAD/2wCEAAkGBxQTEhQUExQWFBQWGRoYGRYYGBgYFxUbGxQXGRYXHxcYHCggHRslHBoXITEiJikrLi4uFyAzODQsNygtLisBCgoKDg0OGhAQGy8mICY0LDAsLy0sLywsNCw0LywsNC0vLC8sNDQsLDAvLCwsNCwsLCwsLDQsLCwsLywsLCwsLP/AABEIAGMAgwMBEQACEQEDEQH/xAAbAAABBQEBAAAAAAAAAAAAAAADAAECBAUGB//EADcQAAEDAgQEAwYEBgMAAAAAAAEAAhEDIQQSMUEFIlFhcYGREzJCobHRBiPB8AcUUqKy4RVTcv/EABoBAAIDAQEAAAAAAAAAAAAAAAIDAAEEBQb/xAAzEQABAwIEAgoCAQQDAAAAAAABAAIRAyEEEjFBUXEFEyJhgZGhseHwwdEjFDJS8RUzU//aAAwDAQACEQMRAD8A7VeDXo0lIUUgEQCimGIg1DKkKaPIqzJ/Zq8irMlkVZFMyY01RYrzKBYhLVcqOVDlVylCkK00KoUTKlElFElFElFElSiStRSARBRFY1Na1AStXB8Ic67uUf3H7Lq4fo177vsPX4WKri2ts259FdPDqZfGWA1o0tJJOvkPmtpwVF1XLEAAad/+lnGIqBkzqVN/CaZFpHcH7pjujqBECRyKEYqoNbqpVw0wA1pElo2IIBAk7g6rG+hIADQRJA4iLX4jdPbUi89/32RKvBRHK4zbXTvsmv6Lbl7DjPegbjDPaFlnY7CGmQDzZtI1Om3mubisM7DkA3nSFro1hUBItCqkBZYbqnSVEgdUBDeKsSoOahLUQKGQgIRJkKiSiiSiiSpRIIlEVjUxoQkrQ4aPzG8pdEmB/tdDBj+ZsCYustc9g3hboxLv+t/9v3XeFd//AJn0/a5vVt/yHr+lXw+IBcXuBbNmzpEDcW1lZ6NZpcarwROk6RbfTVNfTIbkbfjzVt+JaIjmkSMt5Wp1dgiLzpF0gUzvbmoUcPLTnuXXPY7RGmyGnRlh6y5NzzROqQ7s7JsLWu5pJMExO4tvvBQ0aozGmTvaeH5hXUZYOA5psZSBfSJ2cf8AEqsRTDqtInYn2V0nEMeO5HeWtBJsJ2G58N09xZTaSbftKAc4wgYKnZwjl0BIgkbg+aThmWIi20i8JlV1xx3hY3FcI2m4BpmROXp/pcXHYdlF4DDrtw+F0MNVc9suCzHhcxwWsFDKBEkqUSUUSVKKQCMKirFNv7+q0MCW4rqMBhgxotBIE9SV6jC0BSpi191xq1QvceGyslaUpAwJ/Lb2AHmNQkYX/pbyTK395QagFN+ZonPYtGsjcfqlOAo1M7ROaxG/MflGDnblO26KcWLBoJcZtpERMzpqEw4ltg25M20048NUPVG5Oih/KywgwCSSNw09kP8AT5qZa6JMkdxV9bDgRy5qNSpmYx/Qg26EwULn56bKveNPJEG5XOYi494DHSYMGL3kaR5wmYpzRScCdrIKIJeITfma8oj4bmfOLKfzm9uXHx28lP49L8/hZfFqZc6S1oLQCYMkgkj5LlY9jnuzEAEAE3kxp6LZhnBogHX3WTVC5LwtzSgFIKYmVKJKKJKKItMJrQhKuUKZ5XZSWAyTtbxWykx1qmUloN1ne4XbNyuoqVABJNl6hz2tGY6LjhpJgILqxcQGEaSSZIjYeJv6JJql7gKcaTP3imBgaJehNc9gAIbc+9NrncapQdVpNDSBc6za/FGQx5mfBGw2FazTU6n6+CdRw7KWmu5S6lUv5IGJw4LyLc7DfuIg+UpNai11XL/kD5jQ+qZTqEMngUWniYs/lI32d3B/RMbXy9mrY+h5H8aoTTm7L+6BTo5y4SQyZ0iSZm56GCkNpdaXNk5ddIuZ9kwvyAGL85Ra+ClpAPMY5nX3ny8k2phQ5hANzub/AHwQNrQ4E6cAouqVBDOUkgw47946oS+s0inaTofhWG0z2tuChVwTnSHOsBDTvrN/khfhalSQ920A7+KttZrYLRz+FgVmEEgiDuOi8/UaQYIuumwg3CrOCzEJwUECtJRRJUoj0wtDAgcum4QSaQB0EgdwvTdHkuoAO7x4Lj4kRUspHDtFRkCLOPpEHyn5ojRY2szKOP4VdY4sMngonDim5rh/5udJI08L27qjRbRe17eVzx+6KxUNRpaeaLjHAjIDzOt4DcpmIcHDqhqfbigpAg59grIWlKVKo4ioXfC0BpHqSfKyxPc4VjU2AAPvPhZaGgGmG7m49lZcWusYM7LUSx/ZMFJGZt0PC6uAktBgTe+/lp80qhOZwGg0n18EdTQHdNWxBuGNJIgTsCftqqqVnSW0xJ47T8alRtMWLigUsNUklzoMQCIvdxG2lwkMw9cklzrxE24n0TXVKcCB9srNOveHDKfVp8CtTapnK8QfTzSSy0tMj1WRxjK54LbyIPQx0K4/SGR9QOZ48LcPsLdhczWwVlPYuU5q2hyHkO2qXkJMBFmCg4ICIRSoyqhRWqS0sS3LouG12tptDjB1vbUmF6LB1mMota4xzXKrsc55ICJjakZXNEuvBEQex7FMxLyMrmCTtw5eKCi2ZDtN1NuEBu/mJ9B2ARjDh16lz6eSE1SLMsEChUyF0glsxn1IgDXt3SaTzRLpktnXU6b93f5pj29ZEa8P0jMmpeYZsBq7vPRNbmrdqYbtGp75/SAxTtF0enTAEDT6p7GNaIalucSZKpYwNYaeRrc2aANLGxlY8RlpFnVtGafsrRSl4dmJiEmYkte4ZeYgcoNib3noRF+yptYsquaW3MW7+Pl7KGmHMBmw9lbw9PK2DrcnxJWykwsbB13SHuzGQipiBVuIsBpmdrrNjGg0TO106gSHiEPE8PDyDJbAiBGm2qXWwTapBBi0ImYgskRKrVeEsgnOQBqTlgJLuimHRx9EwYx3ALhfxhxk0XGhSLSS053/ABAEkACLA5d+66HRfRjKY6x47UmOSlWsX22S4Vj3Ow1Jz3FzpeC462LYE72j1K5nT9ICs3KIstGEdAIVr+YHVefyLZmWo3Q+CMaFUdV0GBayowkZtMvN20jwK9DhRSr0yWzpF/xyXLrF9N0GONkfBsYQDADhqOh3tstGHbTIBA7Q17ilVS4GJtsra1JKr4USHHZzjHcafdIodoOOxJTaliBuAhYjChrSWgmL5ZOX0CVVw7GMJaO+JMeSNlUucAT47pYbAtDRMHwkCDcb/NSjhKbWifSR95qVK7if2jOwrcpA1O+p7XKacOzKWjffUpYqukFDYM4kmHtJEjYi2+x6IGjrm5jZwm4+6HgiP8ZjYpmYslrYEudMXtbfsFTcQ5zBAuZjhzVmkA4ybBGwryQc0EgkSLAxvCbRc4tObUGEFQAGyq4mXOJvDC229nAkx4fRZa01HE7Nj3kmOSczsgDjPsi8RxzKdJz3vDWx7xMaiy6NPtxlus0HReFOxlSHNzvyuMubmMOPUjcrsZRrCatjgX4ebVph1R5pZqjWUyWmHzMxbmOg1Wavim0nAHf3VXOittwbsNTq0qrmsObOwZmlxtlgsB5ZEGey5fSzqVVgvcbJ1AkOkILcTbVeYLVvldrgi3MC8w0X0nQjXsgwxpioDUMAePmiqh2Uhoutb/mBIDafLvoD5Bdb/kwHAMZ2Vi/pLdp10bC13vLnsaADA5j02geKfQq1KrnVKbbGNTw5JdRjGANcfJSz1Xhw5RIgi4LD172Vh2IqtIsNt5H79EMUmEG/Hmie3c0hpZt8JmAOx8Qmdc+mQwt8uHJDka4FwPmg1cWXSAfZRYZm6ne+kJT8S55IBybXG6Y2kG3Izcir9JgDQBoBC3saGtDRoFmcSSSULHPIYYmbAR1JtqlYlzm0zl1tCOiAXX0Q8OWscQXy5xBjoY6gfuEukWU3lpdJd7x3In5ntkCwUq5ZTBcA0E2GgmSiqmnQBeAAdOCpmeocpJhJjwwNaOYkTbfq6fEqNcKbWsbc93uoQXkuNh9siUKZlznRJiw0AAsPqjpMcCXP1MacPsoXuEAN2XnX8TnlnsqYs1xe7sYygT4SVs6NoBheQIvbkjc/NF1wS6qpddxKlUpYWjTpNdUa38/2zT7hIBy8pOhnWFwOkHOc7+3TdFTiSuew9IuMm5Jkn9Vw6jlraFrNwhhZM4T8q61rliBWiEZj05r0stW3wKuOZu85h6AFdvouqO0zfVc/GMNneCuYjDFzjBgOyyZuMpOnyWyrQc95gwDEne06JDKga0TqJ5XUcPSAqu65Rc6uk6+URZDSphuIdxjfU9/hore4mkOfkrhC2m9is6rUmOp8obmbtBAInYrKxr6IytEjbZOcWvuTBQ6eeq0Zg1oOsTJvp2QM62uwZ4A34/CI5KbuzJKJVo5cpY0cvwi0zqfFMfSyZXU26bc/yha/NIcdUCpiGtfNT3iIDRfK3r5rO+u2nUzVdeAvA+UxtMvZDNPKSq78bTaS6nmnpHK6/fTfRZ3YqixxdRmeVj56eCaKL3AB8flaeGxLXiWnxG4XToV2VhLT+1kqU3MMFcL/ABM4e+plqNILaTTmb0kiTOmgFtVuwtdgfk3KjQQJXnlGg585Wl0AuMCYA1PkukSBqrV6u72LRSbZ7xmqneD7tPwi56k9l5/pPFFzsjTYJ1Ns3V/hVHRebrOW6mFuigFklPhXkpGpAogVRVihXLSCDBGifSquY4OabhKewOEFaDOL1JkkEf06D7roN6SrZsxIPdssxwjIgeaIeKnPmyjSAC7Trtvb0TD0iesz5doF/jdD/SjLln0VtnGWbtcPQrW3pOmdQQkHBu2IVyhiGvHKfuPJbKVenVEtP7SH03MNwh0BkdkmW5ZHURqPmEumOqd1cy2Ld0a/hE/ttzb7rPx3FZswwP6t1z8T0hmEUjHetVLCxd6yn1bkkknvquU6oSZJWwMUPaIOsR5U7axFwSD2MKxVIMgwqLAbFc/+JOFmu5jhUawNblymbHMTNhvPyXo+i+lMPQoCm+xusNai8vJCLw7jhw9MMe+k4MHLlpuDvCdL6X6rVUx+GddpMrOaDuC4yixz3lzrkmSep3XEqVJuVra1dTwuhAC5tVy1MC1wFnlNREKtJWopAqwVFIPRByGE4qK86rKpCoiD1WVS9oizqsqkyuWmWmD1CJtUsMtMFUWB1ihOelFyMBQLkBcihRlDKtKVcqIGIbKJrkJCw8XgJK0tqQlFiWE4dBVOqyoGLaw9KFmcZTgEeEEq06iiSitJWqSUUTqKJFRRPKtUlKkq0lRUUVFElStJRRRKtUhuaEQVJNaFCoihCrTqlF//2Q=="/>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5" name="Google Shape;95;p14" descr="data:image/jpeg;base64,/9j/4AAQSkZJRgABAQAAAQABAAD/2wCEAAkGBxQTEhQUExQWFBQWGRoYGRYYGBgYFxUbGxQXGRYXHxcYHCggHRslHBoXITEiJikrLi4uFyAzODQsNygtLisBCgoKDg0OGhAQGy8mICY0LDAsLy0sLywsNCw0LywsNC0vLC8sNDQsLDAvLCwsNCwsLCwsLDQsLCwsLywsLCwsLP/AABEIAGMAgwMBEQACEQEDEQH/xAAbAAABBQEBAAAAAAAAAAAAAAADAAECBAUGB//EADcQAAEDAgQEAwYEBgMAAAAAAAEAAhEDIQQSMUEFIlFhcYGREzJCobHRBiPB8AcUUqKy4RVTcv/EABoBAAIDAQEAAAAAAAAAAAAAAAIDAAEEBQb/xAAzEQABAwIEAgoCAQQDAAAAAAABAAIRAyEEEjFBUXEFEyJhgZGhseHwwdEjFDJS8RUzU//aAAwDAQACEQMRAD8A7VeDXo0lIUUgEQCimGIg1DKkKaPIqzJ/Zq8irMlkVZFMyY01RYrzKBYhLVcqOVDlVylCkK00KoUTKlElFElFElFElSiStRSARBRFY1Na1AStXB8Ic67uUf3H7Lq4fo177vsPX4WKri2ts259FdPDqZfGWA1o0tJJOvkPmtpwVF1XLEAAad/+lnGIqBkzqVN/CaZFpHcH7pjujqBECRyKEYqoNbqpVw0wA1pElo2IIBAk7g6rG+hIADQRJA4iLX4jdPbUi89/32RKvBRHK4zbXTvsmv6Lbl7DjPegbjDPaFlnY7CGmQDzZtI1Om3mubisM7DkA3nSFro1hUBItCqkBZYbqnSVEgdUBDeKsSoOahLUQKGQgIRJkKiSiiSiiSpRIIlEVjUxoQkrQ4aPzG8pdEmB/tdDBj+ZsCYustc9g3hboxLv+t/9v3XeFd//AJn0/a5vVt/yHr+lXw+IBcXuBbNmzpEDcW1lZ6NZpcarwROk6RbfTVNfTIbkbfjzVt+JaIjmkSMt5Wp1dgiLzpF0gUzvbmoUcPLTnuXXPY7RGmyGnRlh6y5NzzROqQ7s7JsLWu5pJMExO4tvvBQ0aozGmTvaeH5hXUZYOA5psZSBfSJ2cf8AEqsRTDqtInYn2V0nEMeO5HeWtBJsJ2G58N09xZTaSbftKAc4wgYKnZwjl0BIgkbg+aThmWIi20i8JlV1xx3hY3FcI2m4BpmROXp/pcXHYdlF4DDrtw+F0MNVc9suCzHhcxwWsFDKBEkqUSUUSVKKQCMKirFNv7+q0MCW4rqMBhgxotBIE9SV6jC0BSpi191xq1QvceGyslaUpAwJ/Lb2AHmNQkYX/pbyTK395QagFN+ZonPYtGsjcfqlOAo1M7ROaxG/MflGDnblO26KcWLBoJcZtpERMzpqEw4ltg25M20048NUPVG5Oih/KywgwCSSNw09kP8AT5qZa6JMkdxV9bDgRy5qNSpmYx/Qg26EwULn56bKveNPJEG5XOYi494DHSYMGL3kaR5wmYpzRScCdrIKIJeITfma8oj4bmfOLKfzm9uXHx28lP49L8/hZfFqZc6S1oLQCYMkgkj5LlY9jnuzEAEAE3kxp6LZhnBogHX3WTVC5LwtzSgFIKYmVKJKKJKKItMJrQhKuUKZ5XZSWAyTtbxWykx1qmUloN1ne4XbNyuoqVABJNl6hz2tGY6LjhpJgILqxcQGEaSSZIjYeJv6JJql7gKcaTP3imBgaJehNc9gAIbc+9NrncapQdVpNDSBc6za/FGQx5mfBGw2FazTU6n6+CdRw7KWmu5S6lUv5IGJw4LyLc7DfuIg+UpNai11XL/kD5jQ+qZTqEMngUWniYs/lI32d3B/RMbXy9mrY+h5H8aoTTm7L+6BTo5y4SQyZ0iSZm56GCkNpdaXNk5ddIuZ9kwvyAGL85Ra+ClpAPMY5nX3ny8k2phQ5hANzub/AHwQNrQ4E6cAouqVBDOUkgw47946oS+s0inaTofhWG0z2tuChVwTnSHOsBDTvrN/khfhalSQ920A7+KttZrYLRz+FgVmEEgiDuOi8/UaQYIuumwg3CrOCzEJwUECtJRRJUoj0wtDAgcum4QSaQB0EgdwvTdHkuoAO7x4Lj4kRUspHDtFRkCLOPpEHyn5ojRY2szKOP4VdY4sMngonDim5rh/5udJI08L27qjRbRe17eVzx+6KxUNRpaeaLjHAjIDzOt4DcpmIcHDqhqfbigpAg59grIWlKVKo4ioXfC0BpHqSfKyxPc4VjU2AAPvPhZaGgGmG7m49lZcWusYM7LUSx/ZMFJGZt0PC6uAktBgTe+/lp80qhOZwGg0n18EdTQHdNWxBuGNJIgTsCftqqqVnSW0xJ47T8alRtMWLigUsNUklzoMQCIvdxG2lwkMw9cklzrxE24n0TXVKcCB9srNOveHDKfVp8CtTapnK8QfTzSSy0tMj1WRxjK54LbyIPQx0K4/SGR9QOZ48LcPsLdhczWwVlPYuU5q2hyHkO2qXkJMBFmCg4ICIRSoyqhRWqS0sS3LouG12tptDjB1vbUmF6LB1mMota4xzXKrsc55ICJjakZXNEuvBEQex7FMxLyMrmCTtw5eKCi2ZDtN1NuEBu/mJ9B2ARjDh16lz6eSE1SLMsEChUyF0glsxn1IgDXt3SaTzRLpktnXU6b93f5pj29ZEa8P0jMmpeYZsBq7vPRNbmrdqYbtGp75/SAxTtF0enTAEDT6p7GNaIalucSZKpYwNYaeRrc2aANLGxlY8RlpFnVtGafsrRSl4dmJiEmYkte4ZeYgcoNib3noRF+yptYsquaW3MW7+Pl7KGmHMBmw9lbw9PK2DrcnxJWykwsbB13SHuzGQipiBVuIsBpmdrrNjGg0TO106gSHiEPE8PDyDJbAiBGm2qXWwTapBBi0ImYgskRKrVeEsgnOQBqTlgJLuimHRx9EwYx3ALhfxhxk0XGhSLSS053/ABAEkACLA5d+66HRfRjKY6x47UmOSlWsX22S4Vj3Ow1Jz3FzpeC462LYE72j1K5nT9ICs3KIstGEdAIVr+YHVefyLZmWo3Q+CMaFUdV0GBayowkZtMvN20jwK9DhRSr0yWzpF/xyXLrF9N0GONkfBsYQDADhqOh3tstGHbTIBA7Q17ilVS4GJtsra1JKr4USHHZzjHcafdIodoOOxJTaliBuAhYjChrSWgmL5ZOX0CVVw7GMJaO+JMeSNlUucAT47pYbAtDRMHwkCDcb/NSjhKbWifSR95qVK7if2jOwrcpA1O+p7XKacOzKWjffUpYqukFDYM4kmHtJEjYi2+x6IGjrm5jZwm4+6HgiP8ZjYpmYslrYEudMXtbfsFTcQ5zBAuZjhzVmkA4ybBGwryQc0EgkSLAxvCbRc4tObUGEFQAGyq4mXOJvDC229nAkx4fRZa01HE7Nj3kmOSczsgDjPsi8RxzKdJz3vDWx7xMaiy6NPtxlus0HReFOxlSHNzvyuMubmMOPUjcrsZRrCatjgX4ebVph1R5pZqjWUyWmHzMxbmOg1Wavim0nAHf3VXOittwbsNTq0qrmsObOwZmlxtlgsB5ZEGey5fSzqVVgvcbJ1AkOkILcTbVeYLVvldrgi3MC8w0X0nQjXsgwxpioDUMAePmiqh2Uhoutb/mBIDafLvoD5Bdb/kwHAMZ2Vi/pLdp10bC13vLnsaADA5j02geKfQq1KrnVKbbGNTw5JdRjGANcfJSz1Xhw5RIgi4LD172Vh2IqtIsNt5H79EMUmEG/Hmie3c0hpZt8JmAOx8Qmdc+mQwt8uHJDka4FwPmg1cWXSAfZRYZm6ne+kJT8S55IBybXG6Y2kG3Izcir9JgDQBoBC3saGtDRoFmcSSSULHPIYYmbAR1JtqlYlzm0zl1tCOiAXX0Q8OWscQXy5xBjoY6gfuEukWU3lpdJd7x3In5ntkCwUq5ZTBcA0E2GgmSiqmnQBeAAdOCpmeocpJhJjwwNaOYkTbfq6fEqNcKbWsbc93uoQXkuNh9siUKZlznRJiw0AAsPqjpMcCXP1MacPsoXuEAN2XnX8TnlnsqYs1xe7sYygT4SVs6NoBheQIvbkjc/NF1wS6qpddxKlUpYWjTpNdUa38/2zT7hIBy8pOhnWFwOkHOc7+3TdFTiSuew9IuMm5Jkn9Vw6jlraFrNwhhZM4T8q61rliBWiEZj05r0stW3wKuOZu85h6AFdvouqO0zfVc/GMNneCuYjDFzjBgOyyZuMpOnyWyrQc95gwDEne06JDKga0TqJ5XUcPSAqu65Rc6uk6+URZDSphuIdxjfU9/hore4mkOfkrhC2m9is6rUmOp8obmbtBAInYrKxr6IytEjbZOcWvuTBQ6eeq0Zg1oOsTJvp2QM62uwZ4A34/CI5KbuzJKJVo5cpY0cvwi0zqfFMfSyZXU26bc/yha/NIcdUCpiGtfNT3iIDRfK3r5rO+u2nUzVdeAvA+UxtMvZDNPKSq78bTaS6nmnpHK6/fTfRZ3YqixxdRmeVj56eCaKL3AB8flaeGxLXiWnxG4XToV2VhLT+1kqU3MMFcL/ABM4e+plqNILaTTmb0kiTOmgFtVuwtdgfk3KjQQJXnlGg585Wl0AuMCYA1PkukSBqrV6u72LRSbZ7xmqneD7tPwi56k9l5/pPFFzsjTYJ1Ns3V/hVHRebrOW6mFuigFklPhXkpGpAogVRVihXLSCDBGifSquY4OabhKewOEFaDOL1JkkEf06D7roN6SrZsxIPdssxwjIgeaIeKnPmyjSAC7Trtvb0TD0iesz5doF/jdD/SjLln0VtnGWbtcPQrW3pOmdQQkHBu2IVyhiGvHKfuPJbKVenVEtP7SH03MNwh0BkdkmW5ZHURqPmEumOqd1cy2Ld0a/hE/ttzb7rPx3FZswwP6t1z8T0hmEUjHetVLCxd6yn1bkkknvquU6oSZJWwMUPaIOsR5U7axFwSD2MKxVIMgwqLAbFc/+JOFmu5jhUawNblymbHMTNhvPyXo+i+lMPQoCm+xusNai8vJCLw7jhw9MMe+k4MHLlpuDvCdL6X6rVUx+GddpMrOaDuC4yixz3lzrkmSep3XEqVJuVra1dTwuhAC5tVy1MC1wFnlNREKtJWopAqwVFIPRByGE4qK86rKpCoiD1WVS9oizqsqkyuWmWmD1CJtUsMtMFUWB1ihOelFyMBQLkBcihRlDKtKVcqIGIbKJrkJCw8XgJK0tqQlFiWE4dBVOqyoGLaw9KFmcZTgEeEEq06iiSitJWqSUUTqKJFRRPKtUlKkq0lRUUVFElStJRRRKtUhuaEQVJNaFCoihCrTqlF//2Q=="/>
          <p:cNvSpPr txBox="1"/>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6" name="Google Shape;96;p14"/>
          <p:cNvSpPr txBox="1"/>
          <p:nvPr/>
        </p:nvSpPr>
        <p:spPr>
          <a:xfrm>
            <a:off x="2071687" y="0"/>
            <a:ext cx="7072312" cy="1384300"/>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chemeClr val="dk1"/>
              </a:buClr>
              <a:buSzPts val="2800"/>
              <a:buFont typeface="Arial"/>
              <a:buNone/>
            </a:pPr>
            <a:endParaRPr sz="2800" b="0" i="0" u="sng">
              <a:solidFill>
                <a:srgbClr val="943634"/>
              </a:solidFill>
              <a:latin typeface="Arial"/>
              <a:ea typeface="Arial"/>
              <a:cs typeface="Arial"/>
              <a:sym typeface="Arial"/>
            </a:endParaRPr>
          </a:p>
          <a:p>
            <a:pPr marL="0" marR="0" lvl="0" indent="0" algn="ctr" rtl="0">
              <a:lnSpc>
                <a:spcPct val="150000"/>
              </a:lnSpc>
              <a:spcBef>
                <a:spcPts val="0"/>
              </a:spcBef>
              <a:spcAft>
                <a:spcPts val="0"/>
              </a:spcAft>
              <a:buClr>
                <a:srgbClr val="943634"/>
              </a:buClr>
              <a:buSzPts val="2800"/>
              <a:buFont typeface="Arial"/>
              <a:buNone/>
            </a:pPr>
            <a:r>
              <a:rPr lang="en-US" sz="2800" b="0" i="0" u="sng">
                <a:solidFill>
                  <a:srgbClr val="943634"/>
                </a:solidFill>
                <a:latin typeface="Arial"/>
                <a:ea typeface="Arial"/>
                <a:cs typeface="Arial"/>
                <a:sym typeface="Arial"/>
              </a:rPr>
              <a:t> </a:t>
            </a:r>
            <a:endParaRPr/>
          </a:p>
        </p:txBody>
      </p:sp>
      <p:sp>
        <p:nvSpPr>
          <p:cNvPr id="97" name="Google Shape;97;p14"/>
          <p:cNvSpPr/>
          <p:nvPr/>
        </p:nvSpPr>
        <p:spPr>
          <a:xfrm>
            <a:off x="2590208" y="252557"/>
            <a:ext cx="6215062" cy="1071562"/>
          </a:xfrm>
          <a:prstGeom prst="roundRect">
            <a:avLst>
              <a:gd name="adj" fmla="val 16667"/>
            </a:avLst>
          </a:prstGeom>
          <a:gradFill>
            <a:gsLst>
              <a:gs pos="0">
                <a:srgbClr val="9EEAFF"/>
              </a:gs>
              <a:gs pos="35000">
                <a:srgbClr val="BBEFFF"/>
              </a:gs>
              <a:gs pos="100000">
                <a:srgbClr val="E4F9FF"/>
              </a:gs>
            </a:gsLst>
            <a:lin ang="16200000" scaled="0"/>
          </a:gradFill>
          <a:ln w="9525" cap="flat" cmpd="sng">
            <a:solidFill>
              <a:srgbClr val="46AAC5"/>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ts val="3200"/>
              <a:buFont typeface="Open Sans ExtraBold"/>
              <a:buNone/>
            </a:pPr>
            <a:r>
              <a:rPr lang="pt-BR" sz="3200" b="1" dirty="0" smtClean="0">
                <a:solidFill>
                  <a:schemeClr val="bg2">
                    <a:lumMod val="75000"/>
                  </a:schemeClr>
                </a:solidFill>
                <a:latin typeface="Tahoma" pitchFamily="34" charset="0"/>
                <a:ea typeface="Tahoma" pitchFamily="34" charset="0"/>
                <a:cs typeface="Tahoma" pitchFamily="34" charset="0"/>
                <a:sym typeface="Open Sans ExtraBold"/>
              </a:rPr>
              <a:t>3ª ETAPA</a:t>
            </a:r>
            <a:endParaRPr lang="pt-BR" dirty="0">
              <a:solidFill>
                <a:schemeClr val="bg2">
                  <a:lumMod val="75000"/>
                </a:schemeClr>
              </a:solidFill>
              <a:latin typeface="Tahoma" pitchFamily="34" charset="0"/>
              <a:ea typeface="Tahoma" pitchFamily="34" charset="0"/>
              <a:cs typeface="Tahoma" pitchFamily="34" charset="0"/>
            </a:endParaRPr>
          </a:p>
        </p:txBody>
      </p:sp>
      <p:sp>
        <p:nvSpPr>
          <p:cNvPr id="98" name="Google Shape;98;p14" descr="Resultado de imagem para decreto"/>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9" name="Google Shape;99;p14" descr="Resultado de imagem para decreto"/>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00" name="Google Shape;100;p14" descr="C:\Users\ronaldo1\Downloads\01.jpg"/>
          <p:cNvPicPr preferRelativeResize="0"/>
          <p:nvPr/>
        </p:nvPicPr>
        <p:blipFill rotWithShape="1">
          <a:blip r:embed="rId3">
            <a:alphaModFix/>
          </a:blip>
          <a:srcRect/>
          <a:stretch/>
        </p:blipFill>
        <p:spPr>
          <a:xfrm>
            <a:off x="292083" y="3857627"/>
            <a:ext cx="1141382" cy="866686"/>
          </a:xfrm>
          <a:prstGeom prst="rect">
            <a:avLst/>
          </a:prstGeom>
          <a:noFill/>
          <a:ln>
            <a:noFill/>
          </a:ln>
        </p:spPr>
      </p:pic>
      <p:pic>
        <p:nvPicPr>
          <p:cNvPr id="101" name="Google Shape;101;p14"/>
          <p:cNvPicPr preferRelativeResize="0"/>
          <p:nvPr/>
        </p:nvPicPr>
        <p:blipFill rotWithShape="1">
          <a:blip r:embed="rId4">
            <a:alphaModFix/>
          </a:blip>
          <a:srcRect/>
          <a:stretch/>
        </p:blipFill>
        <p:spPr>
          <a:xfrm>
            <a:off x="417935" y="1466490"/>
            <a:ext cx="749420" cy="941896"/>
          </a:xfrm>
          <a:prstGeom prst="rect">
            <a:avLst/>
          </a:prstGeom>
          <a:noFill/>
          <a:ln>
            <a:noFill/>
          </a:ln>
        </p:spPr>
      </p:pic>
      <p:graphicFrame>
        <p:nvGraphicFramePr>
          <p:cNvPr id="2" name="Tabela 1"/>
          <p:cNvGraphicFramePr>
            <a:graphicFrameLocks noGrp="1"/>
          </p:cNvGraphicFramePr>
          <p:nvPr>
            <p:extLst>
              <p:ext uri="{D42A27DB-BD31-4B8C-83A1-F6EECF244321}">
                <p14:modId xmlns:p14="http://schemas.microsoft.com/office/powerpoint/2010/main" val="1127522358"/>
              </p:ext>
            </p:extLst>
          </p:nvPr>
        </p:nvGraphicFramePr>
        <p:xfrm>
          <a:off x="1814560" y="1479263"/>
          <a:ext cx="6986734" cy="4714240"/>
        </p:xfrm>
        <a:graphic>
          <a:graphicData uri="http://schemas.openxmlformats.org/drawingml/2006/table">
            <a:tbl>
              <a:tblPr firstRow="1" firstCol="1" lastRow="1" lastCol="1" bandRow="1" bandCol="1"/>
              <a:tblGrid>
                <a:gridCol w="5355336">
                  <a:extLst>
                    <a:ext uri="{9D8B030D-6E8A-4147-A177-3AD203B41FA5}">
                      <a16:colId xmlns:a16="http://schemas.microsoft.com/office/drawing/2014/main" val="2460058002"/>
                    </a:ext>
                  </a:extLst>
                </a:gridCol>
                <a:gridCol w="1631398">
                  <a:extLst>
                    <a:ext uri="{9D8B030D-6E8A-4147-A177-3AD203B41FA5}">
                      <a16:colId xmlns:a16="http://schemas.microsoft.com/office/drawing/2014/main" val="1103113338"/>
                    </a:ext>
                  </a:extLst>
                </a:gridCol>
              </a:tblGrid>
              <a:tr h="229843">
                <a:tc>
                  <a:txBody>
                    <a:bodyPr/>
                    <a:lstStyle/>
                    <a:p>
                      <a:pPr marL="7620">
                        <a:lnSpc>
                          <a:spcPct val="100000"/>
                        </a:lnSpc>
                        <a:spcBef>
                          <a:spcPts val="0"/>
                        </a:spcBef>
                        <a:spcAft>
                          <a:spcPts val="0"/>
                        </a:spcAft>
                      </a:pPr>
                      <a:r>
                        <a:rPr lang="pt-PT" sz="1800" b="1">
                          <a:effectLst/>
                          <a:latin typeface="Arial" panose="020B0604020202020204" pitchFamily="34" charset="0"/>
                          <a:ea typeface="Times New Roman" panose="02020603050405020304" pitchFamily="18" charset="0"/>
                          <a:cs typeface="Times New Roman" panose="02020603050405020304" pitchFamily="18" charset="0"/>
                        </a:rPr>
                        <a:t>3º ETAPA</a:t>
                      </a:r>
                      <a:endParaRPr lang="pt-B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a:lnSpc>
                          <a:spcPct val="100000"/>
                        </a:lnSpc>
                        <a:spcBef>
                          <a:spcPts val="0"/>
                        </a:spcBef>
                        <a:spcAft>
                          <a:spcPts val="0"/>
                        </a:spcAft>
                      </a:pPr>
                      <a:r>
                        <a:rPr lang="pt-PT" sz="1800">
                          <a:effectLst/>
                          <a:latin typeface="Arial" panose="020B0604020202020204" pitchFamily="34" charset="0"/>
                          <a:ea typeface="Times New Roman" panose="02020603050405020304" pitchFamily="18" charset="0"/>
                          <a:cs typeface="Times New Roman" panose="02020603050405020304" pitchFamily="18" charset="0"/>
                        </a:rPr>
                        <a:t> </a:t>
                      </a:r>
                      <a:endParaRPr lang="pt-B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2890006"/>
                  </a:ext>
                </a:extLst>
              </a:tr>
              <a:tr h="753376">
                <a:tc>
                  <a:txBody>
                    <a:bodyPr/>
                    <a:lstStyle/>
                    <a:p>
                      <a:pPr marL="7620">
                        <a:lnSpc>
                          <a:spcPct val="100000"/>
                        </a:lnSpc>
                        <a:spcBef>
                          <a:spcPts val="0"/>
                        </a:spcBef>
                        <a:spcAft>
                          <a:spcPts val="0"/>
                        </a:spcAft>
                      </a:pPr>
                      <a:r>
                        <a:rPr lang="pt-PT" sz="1800" dirty="0">
                          <a:effectLst/>
                          <a:latin typeface="Arial" panose="020B0604020202020204" pitchFamily="34" charset="0"/>
                          <a:ea typeface="Times New Roman" panose="02020603050405020304" pitchFamily="18" charset="0"/>
                          <a:cs typeface="Times New Roman" panose="02020603050405020304" pitchFamily="18" charset="0"/>
                        </a:rPr>
                        <a:t>Análise dos processos, elaboração de pareceres e registro em ata pela </a:t>
                      </a:r>
                      <a:r>
                        <a:rPr lang="pt-PT" sz="1800" dirty="0" smtClean="0">
                          <a:effectLst/>
                          <a:latin typeface="Arial" panose="020B0604020202020204" pitchFamily="34" charset="0"/>
                          <a:ea typeface="Times New Roman" panose="02020603050405020304" pitchFamily="18" charset="0"/>
                          <a:cs typeface="Times New Roman" panose="02020603050405020304" pitchFamily="18" charset="0"/>
                        </a:rPr>
                        <a:t>comissão especial </a:t>
                      </a:r>
                      <a:r>
                        <a:rPr lang="pt-PT" sz="1800" dirty="0">
                          <a:effectLst/>
                          <a:latin typeface="Arial" panose="020B0604020202020204" pitchFamily="34" charset="0"/>
                          <a:ea typeface="Times New Roman" panose="02020603050405020304" pitchFamily="18" charset="0"/>
                          <a:cs typeface="Times New Roman" panose="02020603050405020304" pitchFamily="18" charset="0"/>
                        </a:rPr>
                        <a:t>designada.</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a:lnSpc>
                          <a:spcPct val="100000"/>
                        </a:lnSpc>
                        <a:spcBef>
                          <a:spcPts val="0"/>
                        </a:spcBef>
                        <a:spcAft>
                          <a:spcPts val="0"/>
                        </a:spcAft>
                      </a:pPr>
                      <a:r>
                        <a:rPr lang="pt-PT" sz="1800" b="1" dirty="0" smtClean="0">
                          <a:effectLst/>
                          <a:latin typeface="Arial" panose="020B0604020202020204" pitchFamily="34" charset="0"/>
                          <a:ea typeface="Times New Roman" panose="02020603050405020304" pitchFamily="18" charset="0"/>
                          <a:cs typeface="Times New Roman" panose="02020603050405020304" pitchFamily="18" charset="0"/>
                        </a:rPr>
                        <a:t>  07/12/2020</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620">
                        <a:lnSpc>
                          <a:spcPct val="100000"/>
                        </a:lnSpc>
                        <a:spcBef>
                          <a:spcPts val="0"/>
                        </a:spcBef>
                        <a:spcAft>
                          <a:spcPts val="0"/>
                        </a:spcAft>
                      </a:pPr>
                      <a:r>
                        <a:rPr lang="pt-PT" sz="1800" b="1" dirty="0" smtClean="0">
                          <a:effectLst/>
                          <a:latin typeface="Arial" panose="020B0604020202020204" pitchFamily="34" charset="0"/>
                          <a:ea typeface="Times New Roman" panose="02020603050405020304" pitchFamily="18" charset="0"/>
                          <a:cs typeface="Times New Roman" panose="02020603050405020304" pitchFamily="18" charset="0"/>
                        </a:rPr>
                        <a:t>         a  </a:t>
                      </a:r>
                    </a:p>
                    <a:p>
                      <a:pPr marL="7620">
                        <a:lnSpc>
                          <a:spcPct val="100000"/>
                        </a:lnSpc>
                        <a:spcBef>
                          <a:spcPts val="0"/>
                        </a:spcBef>
                        <a:spcAft>
                          <a:spcPts val="0"/>
                        </a:spcAft>
                      </a:pPr>
                      <a:r>
                        <a:rPr lang="pt-PT" sz="1800" b="1" dirty="0" smtClean="0">
                          <a:effectLst/>
                          <a:latin typeface="Arial" panose="020B0604020202020204" pitchFamily="34" charset="0"/>
                          <a:ea typeface="Times New Roman" panose="02020603050405020304" pitchFamily="18" charset="0"/>
                          <a:cs typeface="Times New Roman" panose="02020603050405020304" pitchFamily="18" charset="0"/>
                        </a:rPr>
                        <a:t>  11/12/2020</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6397431"/>
                  </a:ext>
                </a:extLst>
              </a:tr>
              <a:tr h="459687">
                <a:tc>
                  <a:txBody>
                    <a:bodyPr/>
                    <a:lstStyle/>
                    <a:p>
                      <a:pPr marL="7620" algn="just">
                        <a:lnSpc>
                          <a:spcPct val="100000"/>
                        </a:lnSpc>
                        <a:spcBef>
                          <a:spcPts val="0"/>
                        </a:spcBef>
                        <a:spcAft>
                          <a:spcPts val="0"/>
                        </a:spcAft>
                      </a:pPr>
                      <a:r>
                        <a:rPr lang="pt-PT" sz="1800" dirty="0">
                          <a:effectLst/>
                          <a:latin typeface="Arial" panose="020B0604020202020204" pitchFamily="34" charset="0"/>
                          <a:ea typeface="Times New Roman" panose="02020603050405020304" pitchFamily="18" charset="0"/>
                          <a:cs typeface="Times New Roman" panose="02020603050405020304" pitchFamily="18" charset="0"/>
                        </a:rPr>
                        <a:t>Divulgação do </a:t>
                      </a:r>
                      <a:r>
                        <a:rPr lang="pt-PT" sz="1800" b="1" dirty="0">
                          <a:effectLst/>
                          <a:latin typeface="Arial" panose="020B0604020202020204" pitchFamily="34" charset="0"/>
                          <a:ea typeface="Times New Roman" panose="02020603050405020304" pitchFamily="18" charset="0"/>
                          <a:cs typeface="Times New Roman" panose="02020603050405020304" pitchFamily="18" charset="0"/>
                        </a:rPr>
                        <a:t>RESULTADO PARCIAL </a:t>
                      </a:r>
                      <a:r>
                        <a:rPr lang="pt-PT" sz="1800" dirty="0">
                          <a:effectLst/>
                          <a:latin typeface="Arial" panose="020B0604020202020204" pitchFamily="34" charset="0"/>
                          <a:ea typeface="Times New Roman" panose="02020603050405020304" pitchFamily="18" charset="0"/>
                          <a:cs typeface="Times New Roman" panose="02020603050405020304" pitchFamily="18" charset="0"/>
                        </a:rPr>
                        <a:t>da </a:t>
                      </a:r>
                      <a:r>
                        <a:rPr lang="pt-PT" sz="1800" dirty="0" smtClean="0">
                          <a:effectLst/>
                          <a:latin typeface="Arial" panose="020B0604020202020204" pitchFamily="34" charset="0"/>
                          <a:ea typeface="Times New Roman" panose="02020603050405020304" pitchFamily="18" charset="0"/>
                          <a:cs typeface="Times New Roman" panose="02020603050405020304" pitchFamily="18" charset="0"/>
                        </a:rPr>
                        <a:t> concessão </a:t>
                      </a:r>
                      <a:r>
                        <a:rPr lang="pt-PT" sz="1800" dirty="0">
                          <a:effectLst/>
                          <a:latin typeface="Arial" panose="020B0604020202020204" pitchFamily="34" charset="0"/>
                          <a:ea typeface="Times New Roman" panose="02020603050405020304" pitchFamily="18" charset="0"/>
                          <a:cs typeface="Times New Roman" panose="02020603050405020304" pitchFamily="18" charset="0"/>
                        </a:rPr>
                        <a:t>da Progressão Vertical</a:t>
                      </a:r>
                      <a:r>
                        <a:rPr lang="pt-PT" sz="1800" dirty="0" smtClean="0">
                          <a:effectLst/>
                          <a:latin typeface="Arial" panose="020B0604020202020204" pitchFamily="34" charset="0"/>
                          <a:ea typeface="Times New Roman" panose="02020603050405020304" pitchFamily="18" charset="0"/>
                          <a:cs typeface="Times New Roman" panose="02020603050405020304" pitchFamily="18"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a:lnSpc>
                          <a:spcPct val="100000"/>
                        </a:lnSpc>
                        <a:spcBef>
                          <a:spcPts val="0"/>
                        </a:spcBef>
                        <a:spcAft>
                          <a:spcPts val="0"/>
                        </a:spcAft>
                      </a:pPr>
                      <a:r>
                        <a:rPr lang="pt-PT" sz="1800" b="1" dirty="0" smtClean="0">
                          <a:effectLst/>
                          <a:latin typeface="Arial" panose="020B0604020202020204" pitchFamily="34" charset="0"/>
                          <a:ea typeface="Times New Roman" panose="02020603050405020304" pitchFamily="18" charset="0"/>
                          <a:cs typeface="Times New Roman" panose="02020603050405020304" pitchFamily="18" charset="0"/>
                        </a:rPr>
                        <a:t>  15/12/2020</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370158"/>
                  </a:ext>
                </a:extLst>
              </a:tr>
              <a:tr h="523532">
                <a:tc>
                  <a:txBody>
                    <a:bodyPr/>
                    <a:lstStyle/>
                    <a:p>
                      <a:pPr marL="7620">
                        <a:lnSpc>
                          <a:spcPct val="100000"/>
                        </a:lnSpc>
                        <a:spcBef>
                          <a:spcPts val="0"/>
                        </a:spcBef>
                        <a:spcAft>
                          <a:spcPts val="0"/>
                        </a:spcAft>
                      </a:pPr>
                      <a:r>
                        <a:rPr lang="pt-PT" sz="1800">
                          <a:effectLst/>
                          <a:latin typeface="Arial" panose="020B0604020202020204" pitchFamily="34" charset="0"/>
                          <a:ea typeface="Times New Roman" panose="02020603050405020304" pitchFamily="18" charset="0"/>
                          <a:cs typeface="Times New Roman" panose="02020603050405020304" pitchFamily="18" charset="0"/>
                        </a:rPr>
                        <a:t>Período de recurso do Resultado Parcial divulgado.</a:t>
                      </a:r>
                      <a:endParaRPr lang="pt-B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a:lnSpc>
                          <a:spcPct val="100000"/>
                        </a:lnSpc>
                        <a:spcBef>
                          <a:spcPts val="0"/>
                        </a:spcBef>
                        <a:spcAft>
                          <a:spcPts val="0"/>
                        </a:spcAft>
                      </a:pPr>
                      <a:r>
                        <a:rPr lang="pt-PT" sz="1800" b="1" dirty="0" smtClean="0">
                          <a:effectLst/>
                          <a:latin typeface="Arial" panose="020B0604020202020204" pitchFamily="34" charset="0"/>
                          <a:ea typeface="Times New Roman" panose="02020603050405020304" pitchFamily="18" charset="0"/>
                          <a:cs typeface="Times New Roman" panose="02020603050405020304" pitchFamily="18" charset="0"/>
                        </a:rPr>
                        <a:t>  15/12/2020</a:t>
                      </a:r>
                    </a:p>
                    <a:p>
                      <a:pPr marL="7620">
                        <a:lnSpc>
                          <a:spcPct val="100000"/>
                        </a:lnSpc>
                        <a:spcBef>
                          <a:spcPts val="0"/>
                        </a:spcBef>
                        <a:spcAft>
                          <a:spcPts val="0"/>
                        </a:spcAft>
                      </a:pPr>
                      <a:r>
                        <a:rPr lang="pt-PT" sz="1800" b="1" dirty="0" smtClean="0">
                          <a:effectLst/>
                          <a:latin typeface="Arial" panose="020B0604020202020204" pitchFamily="34" charset="0"/>
                          <a:ea typeface="Times New Roman" panose="02020603050405020304" pitchFamily="18" charset="0"/>
                          <a:cs typeface="Times New Roman" panose="02020603050405020304" pitchFamily="18" charset="0"/>
                        </a:rPr>
                        <a:t>         e</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620">
                        <a:lnSpc>
                          <a:spcPct val="100000"/>
                        </a:lnSpc>
                        <a:spcBef>
                          <a:spcPts val="0"/>
                        </a:spcBef>
                        <a:spcAft>
                          <a:spcPts val="0"/>
                        </a:spcAft>
                      </a:pPr>
                      <a:r>
                        <a:rPr lang="pt-PT" sz="1800" b="1" dirty="0" smtClean="0">
                          <a:effectLst/>
                          <a:latin typeface="Arial" panose="020B0604020202020204" pitchFamily="34" charset="0"/>
                          <a:ea typeface="Times New Roman" panose="02020603050405020304" pitchFamily="18" charset="0"/>
                          <a:cs typeface="Times New Roman" panose="02020603050405020304" pitchFamily="18" charset="0"/>
                        </a:rPr>
                        <a:t>  16/12/2020</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620" marR="10160" algn="r">
                        <a:spcBef>
                          <a:spcPts val="175"/>
                        </a:spcBef>
                        <a:spcAft>
                          <a:spcPts val="0"/>
                        </a:spcAft>
                      </a:pP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4576436"/>
                  </a:ext>
                </a:extLst>
              </a:tr>
              <a:tr h="1271082">
                <a:tc>
                  <a:txBody>
                    <a:bodyPr/>
                    <a:lstStyle/>
                    <a:p>
                      <a:pPr marL="7620" algn="just">
                        <a:lnSpc>
                          <a:spcPct val="100000"/>
                        </a:lnSpc>
                        <a:spcBef>
                          <a:spcPts val="0"/>
                        </a:spcBef>
                        <a:spcAft>
                          <a:spcPts val="0"/>
                        </a:spcAft>
                      </a:pPr>
                      <a:r>
                        <a:rPr lang="pt-PT" sz="1800" dirty="0">
                          <a:effectLst/>
                          <a:latin typeface="Arial" panose="020B0604020202020204" pitchFamily="34" charset="0"/>
                          <a:ea typeface="Times New Roman" panose="02020603050405020304" pitchFamily="18" charset="0"/>
                          <a:cs typeface="Times New Roman" panose="02020603050405020304" pitchFamily="18" charset="0"/>
                        </a:rPr>
                        <a:t>Análise dos recursos, emissão de pareceres e registro em ata pela comissão especial designada. </a:t>
                      </a:r>
                      <a:r>
                        <a:rPr lang="pt-PT" sz="1800" b="1" dirty="0">
                          <a:effectLst/>
                          <a:latin typeface="Arial" panose="020B0604020202020204" pitchFamily="34" charset="0"/>
                          <a:ea typeface="Times New Roman" panose="02020603050405020304" pitchFamily="18" charset="0"/>
                          <a:cs typeface="Times New Roman" panose="02020603050405020304" pitchFamily="18" charset="0"/>
                        </a:rPr>
                        <a:t>(Podendo ser prorrogada dependendo da quantidade de processos </a:t>
                      </a:r>
                      <a:r>
                        <a:rPr lang="pt-PT" sz="1800" b="1" dirty="0" smtClean="0">
                          <a:effectLst/>
                          <a:latin typeface="Arial" panose="020B0604020202020204" pitchFamily="34" charset="0"/>
                          <a:ea typeface="Times New Roman" panose="02020603050405020304" pitchFamily="18" charset="0"/>
                          <a:cs typeface="Times New Roman" panose="02020603050405020304" pitchFamily="18" charset="0"/>
                        </a:rPr>
                        <a:t>a serem </a:t>
                      </a:r>
                      <a:r>
                        <a:rPr lang="pt-PT" sz="1800" b="1" dirty="0">
                          <a:effectLst/>
                          <a:latin typeface="Arial" panose="020B0604020202020204" pitchFamily="34" charset="0"/>
                          <a:ea typeface="Times New Roman" panose="02020603050405020304" pitchFamily="18" charset="0"/>
                          <a:cs typeface="Times New Roman" panose="02020603050405020304" pitchFamily="18" charset="0"/>
                        </a:rPr>
                        <a:t>analisados).</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a:lnSpc>
                          <a:spcPct val="100000"/>
                        </a:lnSpc>
                        <a:spcBef>
                          <a:spcPts val="0"/>
                        </a:spcBef>
                        <a:spcAft>
                          <a:spcPts val="0"/>
                        </a:spcAft>
                      </a:pPr>
                      <a:r>
                        <a:rPr lang="pt-PT" sz="1800" b="1" dirty="0" smtClean="0">
                          <a:effectLst/>
                          <a:latin typeface="Arial" panose="020B0604020202020204" pitchFamily="34" charset="0"/>
                          <a:ea typeface="Times New Roman" panose="02020603050405020304" pitchFamily="18" charset="0"/>
                          <a:cs typeface="Times New Roman" panose="02020603050405020304" pitchFamily="18" charset="0"/>
                        </a:rPr>
                        <a:t>  </a:t>
                      </a:r>
                    </a:p>
                    <a:p>
                      <a:pPr marL="7620">
                        <a:lnSpc>
                          <a:spcPct val="100000"/>
                        </a:lnSpc>
                        <a:spcBef>
                          <a:spcPts val="0"/>
                        </a:spcBef>
                        <a:spcAft>
                          <a:spcPts val="0"/>
                        </a:spcAft>
                      </a:pPr>
                      <a:r>
                        <a:rPr lang="pt-PT" sz="1800" b="1" dirty="0" smtClean="0">
                          <a:effectLst/>
                          <a:latin typeface="Arial" panose="020B0604020202020204" pitchFamily="34" charset="0"/>
                          <a:ea typeface="Times New Roman" panose="02020603050405020304" pitchFamily="18" charset="0"/>
                          <a:cs typeface="Times New Roman" panose="02020603050405020304" pitchFamily="18" charset="0"/>
                        </a:rPr>
                        <a:t>  17/12/2020</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620">
                        <a:lnSpc>
                          <a:spcPct val="100000"/>
                        </a:lnSpc>
                        <a:spcBef>
                          <a:spcPts val="0"/>
                        </a:spcBef>
                        <a:spcAft>
                          <a:spcPts val="0"/>
                        </a:spcAft>
                      </a:pPr>
                      <a:r>
                        <a:rPr lang="pt-PT" sz="1800" b="1" dirty="0" smtClean="0">
                          <a:effectLst/>
                          <a:latin typeface="Arial" panose="020B0604020202020204" pitchFamily="34" charset="0"/>
                          <a:ea typeface="Times New Roman" panose="02020603050405020304" pitchFamily="18" charset="0"/>
                          <a:cs typeface="Times New Roman" panose="02020603050405020304" pitchFamily="18" charset="0"/>
                        </a:rPr>
                        <a:t>          e</a:t>
                      </a:r>
                    </a:p>
                    <a:p>
                      <a:pPr marL="7620">
                        <a:lnSpc>
                          <a:spcPct val="100000"/>
                        </a:lnSpc>
                        <a:spcBef>
                          <a:spcPts val="0"/>
                        </a:spcBef>
                        <a:spcAft>
                          <a:spcPts val="0"/>
                        </a:spcAft>
                      </a:pPr>
                      <a:r>
                        <a:rPr lang="pt-PT" sz="1800" b="1" dirty="0" smtClean="0">
                          <a:effectLst/>
                          <a:latin typeface="Arial" panose="020B0604020202020204" pitchFamily="34" charset="0"/>
                          <a:ea typeface="Times New Roman" panose="02020603050405020304" pitchFamily="18" charset="0"/>
                          <a:cs typeface="Times New Roman" panose="02020603050405020304" pitchFamily="18" charset="0"/>
                        </a:rPr>
                        <a:t>  18/12/2020</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620" marR="6350" algn="r">
                        <a:spcBef>
                          <a:spcPts val="175"/>
                        </a:spcBef>
                        <a:spcAft>
                          <a:spcPts val="0"/>
                        </a:spcAft>
                      </a:pP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4045770"/>
                  </a:ext>
                </a:extLst>
              </a:tr>
              <a:tr h="459687">
                <a:tc>
                  <a:txBody>
                    <a:bodyPr/>
                    <a:lstStyle/>
                    <a:p>
                      <a:pPr marL="7620" algn="just">
                        <a:lnSpc>
                          <a:spcPct val="100000"/>
                        </a:lnSpc>
                        <a:spcBef>
                          <a:spcPts val="0"/>
                        </a:spcBef>
                        <a:spcAft>
                          <a:spcPts val="0"/>
                        </a:spcAft>
                      </a:pPr>
                      <a:r>
                        <a:rPr lang="pt-PT" sz="1800" dirty="0">
                          <a:effectLst/>
                          <a:latin typeface="Arial" panose="020B0604020202020204" pitchFamily="34" charset="0"/>
                          <a:ea typeface="Times New Roman" panose="02020603050405020304" pitchFamily="18" charset="0"/>
                          <a:cs typeface="Times New Roman" panose="02020603050405020304" pitchFamily="18" charset="0"/>
                        </a:rPr>
                        <a:t>Divulgação do </a:t>
                      </a:r>
                      <a:r>
                        <a:rPr lang="pt-PT" sz="1800" b="1" dirty="0">
                          <a:effectLst/>
                          <a:latin typeface="Arial" panose="020B0604020202020204" pitchFamily="34" charset="0"/>
                          <a:ea typeface="Times New Roman" panose="02020603050405020304" pitchFamily="18" charset="0"/>
                          <a:cs typeface="Times New Roman" panose="02020603050405020304" pitchFamily="18" charset="0"/>
                        </a:rPr>
                        <a:t>RESULTADO FINAL </a:t>
                      </a:r>
                      <a:r>
                        <a:rPr lang="pt-PT" sz="1800" dirty="0">
                          <a:effectLst/>
                          <a:latin typeface="Arial" panose="020B0604020202020204" pitchFamily="34" charset="0"/>
                          <a:ea typeface="Times New Roman" panose="02020603050405020304" pitchFamily="18" charset="0"/>
                          <a:cs typeface="Times New Roman" panose="02020603050405020304" pitchFamily="18" charset="0"/>
                        </a:rPr>
                        <a:t>da concessão da Progressão Vertical.</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a:lnSpc>
                          <a:spcPct val="100000"/>
                        </a:lnSpc>
                        <a:spcBef>
                          <a:spcPts val="0"/>
                        </a:spcBef>
                        <a:spcAft>
                          <a:spcPts val="0"/>
                        </a:spcAft>
                      </a:pPr>
                      <a:r>
                        <a:rPr lang="pt-PT" sz="1800" b="1" dirty="0" smtClean="0">
                          <a:effectLst/>
                          <a:latin typeface="Arial" panose="020B0604020202020204" pitchFamily="34" charset="0"/>
                          <a:ea typeface="Times New Roman" panose="02020603050405020304" pitchFamily="18" charset="0"/>
                          <a:cs typeface="Times New Roman" panose="02020603050405020304" pitchFamily="18" charset="0"/>
                        </a:rPr>
                        <a:t>   21/12/2020</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0216635"/>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624012" y="532101"/>
            <a:ext cx="0" cy="5616575"/>
          </a:xfrm>
          <a:prstGeom prst="straightConnector1">
            <a:avLst/>
          </a:prstGeom>
          <a:noFill/>
          <a:ln w="38100" cap="flat" cmpd="sng">
            <a:solidFill>
              <a:srgbClr val="9BBB59"/>
            </a:solidFill>
            <a:prstDash val="solid"/>
            <a:miter lim="800000"/>
            <a:headEnd type="none" w="med" len="med"/>
            <a:tailEnd type="none" w="med" len="med"/>
          </a:ln>
          <a:effectLst>
            <a:outerShdw blurRad="63500" dist="23000" dir="5400000">
              <a:srgbClr val="000000">
                <a:alpha val="34901"/>
              </a:srgbClr>
            </a:outerShdw>
          </a:effectLst>
        </p:spPr>
      </p:cxnSp>
      <p:sp>
        <p:nvSpPr>
          <p:cNvPr id="94" name="Google Shape;94;p14" descr="data:image/jpeg;base64,/9j/4AAQSkZJRgABAQAAAQABAAD/2wCEAAkGBxQTEhQUExQWFBQWGRoYGRYYGBgYFxUbGxQXGRYXHxcYHCggHRslHBoXITEiJikrLi4uFyAzODQsNygtLisBCgoKDg0OGhAQGy8mICY0LDAsLy0sLywsNCw0LywsNC0vLC8sNDQsLDAvLCwsNCwsLCwsLDQsLCwsLywsLCwsLP/AABEIAGMAgwMBEQACEQEDEQH/xAAbAAABBQEBAAAAAAAAAAAAAAADAAECBAUGB//EADcQAAEDAgQEAwYEBgMAAAAAAAEAAhEDIQQSMUEFIlFhcYGREzJCobHRBiPB8AcUUqKy4RVTcv/EABoBAAIDAQEAAAAAAAAAAAAAAAIDAAEEBQb/xAAzEQABAwIEAgoCAQQDAAAAAAABAAIRAyEEEjFBUXEFEyJhgZGhseHwwdEjFDJS8RUzU//aAAwDAQACEQMRAD8A7VeDXo0lIUUgEQCimGIg1DKkKaPIqzJ/Zq8irMlkVZFMyY01RYrzKBYhLVcqOVDlVylCkK00KoUTKlElFElFElFElSiStRSARBRFY1Na1AStXB8Ic67uUf3H7Lq4fo177vsPX4WKri2ts259FdPDqZfGWA1o0tJJOvkPmtpwVF1XLEAAad/+lnGIqBkzqVN/CaZFpHcH7pjujqBECRyKEYqoNbqpVw0wA1pElo2IIBAk7g6rG+hIADQRJA4iLX4jdPbUi89/32RKvBRHK4zbXTvsmv6Lbl7DjPegbjDPaFlnY7CGmQDzZtI1Om3mubisM7DkA3nSFro1hUBItCqkBZYbqnSVEgdUBDeKsSoOahLUQKGQgIRJkKiSiiSiiSpRIIlEVjUxoQkrQ4aPzG8pdEmB/tdDBj+ZsCYustc9g3hboxLv+t/9v3XeFd//AJn0/a5vVt/yHr+lXw+IBcXuBbNmzpEDcW1lZ6NZpcarwROk6RbfTVNfTIbkbfjzVt+JaIjmkSMt5Wp1dgiLzpF0gUzvbmoUcPLTnuXXPY7RGmyGnRlh6y5NzzROqQ7s7JsLWu5pJMExO4tvvBQ0aozGmTvaeH5hXUZYOA5psZSBfSJ2cf8AEqsRTDqtInYn2V0nEMeO5HeWtBJsJ2G58N09xZTaSbftKAc4wgYKnZwjl0BIgkbg+aThmWIi20i8JlV1xx3hY3FcI2m4BpmROXp/pcXHYdlF4DDrtw+F0MNVc9suCzHhcxwWsFDKBEkqUSUUSVKKQCMKirFNv7+q0MCW4rqMBhgxotBIE9SV6jC0BSpi191xq1QvceGyslaUpAwJ/Lb2AHmNQkYX/pbyTK395QagFN+ZonPYtGsjcfqlOAo1M7ROaxG/MflGDnblO26KcWLBoJcZtpERMzpqEw4ltg25M20048NUPVG5Oih/KywgwCSSNw09kP8AT5qZa6JMkdxV9bDgRy5qNSpmYx/Qg26EwULn56bKveNPJEG5XOYi494DHSYMGL3kaR5wmYpzRScCdrIKIJeITfma8oj4bmfOLKfzm9uXHx28lP49L8/hZfFqZc6S1oLQCYMkgkj5LlY9jnuzEAEAE3kxp6LZhnBogHX3WTVC5LwtzSgFIKYmVKJKKJKKItMJrQhKuUKZ5XZSWAyTtbxWykx1qmUloN1ne4XbNyuoqVABJNl6hz2tGY6LjhpJgILqxcQGEaSSZIjYeJv6JJql7gKcaTP3imBgaJehNc9gAIbc+9NrncapQdVpNDSBc6za/FGQx5mfBGw2FazTU6n6+CdRw7KWmu5S6lUv5IGJw4LyLc7DfuIg+UpNai11XL/kD5jQ+qZTqEMngUWniYs/lI32d3B/RMbXy9mrY+h5H8aoTTm7L+6BTo5y4SQyZ0iSZm56GCkNpdaXNk5ddIuZ9kwvyAGL85Ra+ClpAPMY5nX3ny8k2phQ5hANzub/AHwQNrQ4E6cAouqVBDOUkgw47946oS+s0inaTofhWG0z2tuChVwTnSHOsBDTvrN/khfhalSQ920A7+KttZrYLRz+FgVmEEgiDuOi8/UaQYIuumwg3CrOCzEJwUECtJRRJUoj0wtDAgcum4QSaQB0EgdwvTdHkuoAO7x4Lj4kRUspHDtFRkCLOPpEHyn5ojRY2szKOP4VdY4sMngonDim5rh/5udJI08L27qjRbRe17eVzx+6KxUNRpaeaLjHAjIDzOt4DcpmIcHDqhqfbigpAg59grIWlKVKo4ioXfC0BpHqSfKyxPc4VjU2AAPvPhZaGgGmG7m49lZcWusYM7LUSx/ZMFJGZt0PC6uAktBgTe+/lp80qhOZwGg0n18EdTQHdNWxBuGNJIgTsCftqqqVnSW0xJ47T8alRtMWLigUsNUklzoMQCIvdxG2lwkMw9cklzrxE24n0TXVKcCB9srNOveHDKfVp8CtTapnK8QfTzSSy0tMj1WRxjK54LbyIPQx0K4/SGR9QOZ48LcPsLdhczWwVlPYuU5q2hyHkO2qXkJMBFmCg4ICIRSoyqhRWqS0sS3LouG12tptDjB1vbUmF6LB1mMota4xzXKrsc55ICJjakZXNEuvBEQex7FMxLyMrmCTtw5eKCi2ZDtN1NuEBu/mJ9B2ARjDh16lz6eSE1SLMsEChUyF0glsxn1IgDXt3SaTzRLpktnXU6b93f5pj29ZEa8P0jMmpeYZsBq7vPRNbmrdqYbtGp75/SAxTtF0enTAEDT6p7GNaIalucSZKpYwNYaeRrc2aANLGxlY8RlpFnVtGafsrRSl4dmJiEmYkte4ZeYgcoNib3noRF+yptYsquaW3MW7+Pl7KGmHMBmw9lbw9PK2DrcnxJWykwsbB13SHuzGQipiBVuIsBpmdrrNjGg0TO106gSHiEPE8PDyDJbAiBGm2qXWwTapBBi0ImYgskRKrVeEsgnOQBqTlgJLuimHRx9EwYx3ALhfxhxk0XGhSLSS053/ABAEkACLA5d+66HRfRjKY6x47UmOSlWsX22S4Vj3Ow1Jz3FzpeC462LYE72j1K5nT9ICs3KIstGEdAIVr+YHVefyLZmWo3Q+CMaFUdV0GBayowkZtMvN20jwK9DhRSr0yWzpF/xyXLrF9N0GONkfBsYQDADhqOh3tstGHbTIBA7Q17ilVS4GJtsra1JKr4USHHZzjHcafdIodoOOxJTaliBuAhYjChrSWgmL5ZOX0CVVw7GMJaO+JMeSNlUucAT47pYbAtDRMHwkCDcb/NSjhKbWifSR95qVK7if2jOwrcpA1O+p7XKacOzKWjffUpYqukFDYM4kmHtJEjYi2+x6IGjrm5jZwm4+6HgiP8ZjYpmYslrYEudMXtbfsFTcQ5zBAuZjhzVmkA4ybBGwryQc0EgkSLAxvCbRc4tObUGEFQAGyq4mXOJvDC229nAkx4fRZa01HE7Nj3kmOSczsgDjPsi8RxzKdJz3vDWx7xMaiy6NPtxlus0HReFOxlSHNzvyuMubmMOPUjcrsZRrCatjgX4ebVph1R5pZqjWUyWmHzMxbmOg1Wavim0nAHf3VXOittwbsNTq0qrmsObOwZmlxtlgsB5ZEGey5fSzqVVgvcbJ1AkOkILcTbVeYLVvldrgi3MC8w0X0nQjXsgwxpioDUMAePmiqh2Uhoutb/mBIDafLvoD5Bdb/kwHAMZ2Vi/pLdp10bC13vLnsaADA5j02geKfQq1KrnVKbbGNTw5JdRjGANcfJSz1Xhw5RIgi4LD172Vh2IqtIsNt5H79EMUmEG/Hmie3c0hpZt8JmAOx8Qmdc+mQwt8uHJDka4FwPmg1cWXSAfZRYZm6ne+kJT8S55IBybXG6Y2kG3Izcir9JgDQBoBC3saGtDRoFmcSSSULHPIYYmbAR1JtqlYlzm0zl1tCOiAXX0Q8OWscQXy5xBjoY6gfuEukWU3lpdJd7x3In5ntkCwUq5ZTBcA0E2GgmSiqmnQBeAAdOCpmeocpJhJjwwNaOYkTbfq6fEqNcKbWsbc93uoQXkuNh9siUKZlznRJiw0AAsPqjpMcCXP1MacPsoXuEAN2XnX8TnlnsqYs1xe7sYygT4SVs6NoBheQIvbkjc/NF1wS6qpddxKlUpYWjTpNdUa38/2zT7hIBy8pOhnWFwOkHOc7+3TdFTiSuew9IuMm5Jkn9Vw6jlraFrNwhhZM4T8q61rliBWiEZj05r0stW3wKuOZu85h6AFdvouqO0zfVc/GMNneCuYjDFzjBgOyyZuMpOnyWyrQc95gwDEne06JDKga0TqJ5XUcPSAqu65Rc6uk6+URZDSphuIdxjfU9/hore4mkOfkrhC2m9is6rUmOp8obmbtBAInYrKxr6IytEjbZOcWvuTBQ6eeq0Zg1oOsTJvp2QM62uwZ4A34/CI5KbuzJKJVo5cpY0cvwi0zqfFMfSyZXU26bc/yha/NIcdUCpiGtfNT3iIDRfK3r5rO+u2nUzVdeAvA+UxtMvZDNPKSq78bTaS6nmnpHK6/fTfRZ3YqixxdRmeVj56eCaKL3AB8flaeGxLXiWnxG4XToV2VhLT+1kqU3MMFcL/ABM4e+plqNILaTTmb0kiTOmgFtVuwtdgfk3KjQQJXnlGg585Wl0AuMCYA1PkukSBqrV6u72LRSbZ7xmqneD7tPwi56k9l5/pPFFzsjTYJ1Ns3V/hVHRebrOW6mFuigFklPhXkpGpAogVRVihXLSCDBGifSquY4OabhKewOEFaDOL1JkkEf06D7roN6SrZsxIPdssxwjIgeaIeKnPmyjSAC7Trtvb0TD0iesz5doF/jdD/SjLln0VtnGWbtcPQrW3pOmdQQkHBu2IVyhiGvHKfuPJbKVenVEtP7SH03MNwh0BkdkmW5ZHURqPmEumOqd1cy2Ld0a/hE/ttzb7rPx3FZswwP6t1z8T0hmEUjHetVLCxd6yn1bkkknvquU6oSZJWwMUPaIOsR5U7axFwSD2MKxVIMgwqLAbFc/+JOFmu5jhUawNblymbHMTNhvPyXo+i+lMPQoCm+xusNai8vJCLw7jhw9MMe+k4MHLlpuDvCdL6X6rVUx+GddpMrOaDuC4yixz3lzrkmSep3XEqVJuVra1dTwuhAC5tVy1MC1wFnlNREKtJWopAqwVFIPRByGE4qK86rKpCoiD1WVS9oizqsqkyuWmWmD1CJtUsMtMFUWB1ihOelFyMBQLkBcihRlDKtKVcqIGIbKJrkJCw8XgJK0tqQlFiWE4dBVOqyoGLaw9KFmcZTgEeEEq06iiSitJWqSUUTqKJFRRPKtUlKkq0lRUUVFElStJRRRKtUhuaEQVJNaFCoihCrTqlF//2Q=="/>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5" name="Google Shape;95;p14" descr="data:image/jpeg;base64,/9j/4AAQSkZJRgABAQAAAQABAAD/2wCEAAkGBxQTEhQUExQWFBQWGRoYGRYYGBgYFxUbGxQXGRYXHxcYHCggHRslHBoXITEiJikrLi4uFyAzODQsNygtLisBCgoKDg0OGhAQGy8mICY0LDAsLy0sLywsNCw0LywsNC0vLC8sNDQsLDAvLCwsNCwsLCwsLDQsLCwsLywsLCwsLP/AABEIAGMAgwMBEQACEQEDEQH/xAAbAAABBQEBAAAAAAAAAAAAAAADAAECBAUGB//EADcQAAEDAgQEAwYEBgMAAAAAAAEAAhEDIQQSMUEFIlFhcYGREzJCobHRBiPB8AcUUqKy4RVTcv/EABoBAAIDAQEAAAAAAAAAAAAAAAIDAAEEBQb/xAAzEQABAwIEAgoCAQQDAAAAAAABAAIRAyEEEjFBUXEFEyJhgZGhseHwwdEjFDJS8RUzU//aAAwDAQACEQMRAD8A7VeDXo0lIUUgEQCimGIg1DKkKaPIqzJ/Zq8irMlkVZFMyY01RYrzKBYhLVcqOVDlVylCkK00KoUTKlElFElFElFElSiStRSARBRFY1Na1AStXB8Ic67uUf3H7Lq4fo177vsPX4WKri2ts259FdPDqZfGWA1o0tJJOvkPmtpwVF1XLEAAad/+lnGIqBkzqVN/CaZFpHcH7pjujqBECRyKEYqoNbqpVw0wA1pElo2IIBAk7g6rG+hIADQRJA4iLX4jdPbUi89/32RKvBRHK4zbXTvsmv6Lbl7DjPegbjDPaFlnY7CGmQDzZtI1Om3mubisM7DkA3nSFro1hUBItCqkBZYbqnSVEgdUBDeKsSoOahLUQKGQgIRJkKiSiiSiiSpRIIlEVjUxoQkrQ4aPzG8pdEmB/tdDBj+ZsCYustc9g3hboxLv+t/9v3XeFd//AJn0/a5vVt/yHr+lXw+IBcXuBbNmzpEDcW1lZ6NZpcarwROk6RbfTVNfTIbkbfjzVt+JaIjmkSMt5Wp1dgiLzpF0gUzvbmoUcPLTnuXXPY7RGmyGnRlh6y5NzzROqQ7s7JsLWu5pJMExO4tvvBQ0aozGmTvaeH5hXUZYOA5psZSBfSJ2cf8AEqsRTDqtInYn2V0nEMeO5HeWtBJsJ2G58N09xZTaSbftKAc4wgYKnZwjl0BIgkbg+aThmWIi20i8JlV1xx3hY3FcI2m4BpmROXp/pcXHYdlF4DDrtw+F0MNVc9suCzHhcxwWsFDKBEkqUSUUSVKKQCMKirFNv7+q0MCW4rqMBhgxotBIE9SV6jC0BSpi191xq1QvceGyslaUpAwJ/Lb2AHmNQkYX/pbyTK395QagFN+ZonPYtGsjcfqlOAo1M7ROaxG/MflGDnblO26KcWLBoJcZtpERMzpqEw4ltg25M20048NUPVG5Oih/KywgwCSSNw09kP8AT5qZa6JMkdxV9bDgRy5qNSpmYx/Qg26EwULn56bKveNPJEG5XOYi494DHSYMGL3kaR5wmYpzRScCdrIKIJeITfma8oj4bmfOLKfzm9uXHx28lP49L8/hZfFqZc6S1oLQCYMkgkj5LlY9jnuzEAEAE3kxp6LZhnBogHX3WTVC5LwtzSgFIKYmVKJKKJKKItMJrQhKuUKZ5XZSWAyTtbxWykx1qmUloN1ne4XbNyuoqVABJNl6hz2tGY6LjhpJgILqxcQGEaSSZIjYeJv6JJql7gKcaTP3imBgaJehNc9gAIbc+9NrncapQdVpNDSBc6za/FGQx5mfBGw2FazTU6n6+CdRw7KWmu5S6lUv5IGJw4LyLc7DfuIg+UpNai11XL/kD5jQ+qZTqEMngUWniYs/lI32d3B/RMbXy9mrY+h5H8aoTTm7L+6BTo5y4SQyZ0iSZm56GCkNpdaXNk5ddIuZ9kwvyAGL85Ra+ClpAPMY5nX3ny8k2phQ5hANzub/AHwQNrQ4E6cAouqVBDOUkgw47946oS+s0inaTofhWG0z2tuChVwTnSHOsBDTvrN/khfhalSQ920A7+KttZrYLRz+FgVmEEgiDuOi8/UaQYIuumwg3CrOCzEJwUECtJRRJUoj0wtDAgcum4QSaQB0EgdwvTdHkuoAO7x4Lj4kRUspHDtFRkCLOPpEHyn5ojRY2szKOP4VdY4sMngonDim5rh/5udJI08L27qjRbRe17eVzx+6KxUNRpaeaLjHAjIDzOt4DcpmIcHDqhqfbigpAg59grIWlKVKo4ioXfC0BpHqSfKyxPc4VjU2AAPvPhZaGgGmG7m49lZcWusYM7LUSx/ZMFJGZt0PC6uAktBgTe+/lp80qhOZwGg0n18EdTQHdNWxBuGNJIgTsCftqqqVnSW0xJ47T8alRtMWLigUsNUklzoMQCIvdxG2lwkMw9cklzrxE24n0TXVKcCB9srNOveHDKfVp8CtTapnK8QfTzSSy0tMj1WRxjK54LbyIPQx0K4/SGR9QOZ48LcPsLdhczWwVlPYuU5q2hyHkO2qXkJMBFmCg4ICIRSoyqhRWqS0sS3LouG12tptDjB1vbUmF6LB1mMota4xzXKrsc55ICJjakZXNEuvBEQex7FMxLyMrmCTtw5eKCi2ZDtN1NuEBu/mJ9B2ARjDh16lz6eSE1SLMsEChUyF0glsxn1IgDXt3SaTzRLpktnXU6b93f5pj29ZEa8P0jMmpeYZsBq7vPRNbmrdqYbtGp75/SAxTtF0enTAEDT6p7GNaIalucSZKpYwNYaeRrc2aANLGxlY8RlpFnVtGafsrRSl4dmJiEmYkte4ZeYgcoNib3noRF+yptYsquaW3MW7+Pl7KGmHMBmw9lbw9PK2DrcnxJWykwsbB13SHuzGQipiBVuIsBpmdrrNjGg0TO106gSHiEPE8PDyDJbAiBGm2qXWwTapBBi0ImYgskRKrVeEsgnOQBqTlgJLuimHRx9EwYx3ALhfxhxk0XGhSLSS053/ABAEkACLA5d+66HRfRjKY6x47UmOSlWsX22S4Vj3Ow1Jz3FzpeC462LYE72j1K5nT9ICs3KIstGEdAIVr+YHVefyLZmWo3Q+CMaFUdV0GBayowkZtMvN20jwK9DhRSr0yWzpF/xyXLrF9N0GONkfBsYQDADhqOh3tstGHbTIBA7Q17ilVS4GJtsra1JKr4USHHZzjHcafdIodoOOxJTaliBuAhYjChrSWgmL5ZOX0CVVw7GMJaO+JMeSNlUucAT47pYbAtDRMHwkCDcb/NSjhKbWifSR95qVK7if2jOwrcpA1O+p7XKacOzKWjffUpYqukFDYM4kmHtJEjYi2+x6IGjrm5jZwm4+6HgiP8ZjYpmYslrYEudMXtbfsFTcQ5zBAuZjhzVmkA4ybBGwryQc0EgkSLAxvCbRc4tObUGEFQAGyq4mXOJvDC229nAkx4fRZa01HE7Nj3kmOSczsgDjPsi8RxzKdJz3vDWx7xMaiy6NPtxlus0HReFOxlSHNzvyuMubmMOPUjcrsZRrCatjgX4ebVph1R5pZqjWUyWmHzMxbmOg1Wavim0nAHf3VXOittwbsNTq0qrmsObOwZmlxtlgsB5ZEGey5fSzqVVgvcbJ1AkOkILcTbVeYLVvldrgi3MC8w0X0nQjXsgwxpioDUMAePmiqh2Uhoutb/mBIDafLvoD5Bdb/kwHAMZ2Vi/pLdp10bC13vLnsaADA5j02geKfQq1KrnVKbbGNTw5JdRjGANcfJSz1Xhw5RIgi4LD172Vh2IqtIsNt5H79EMUmEG/Hmie3c0hpZt8JmAOx8Qmdc+mQwt8uHJDka4FwPmg1cWXSAfZRYZm6ne+kJT8S55IBybXG6Y2kG3Izcir9JgDQBoBC3saGtDRoFmcSSSULHPIYYmbAR1JtqlYlzm0zl1tCOiAXX0Q8OWscQXy5xBjoY6gfuEukWU3lpdJd7x3In5ntkCwUq5ZTBcA0E2GgmSiqmnQBeAAdOCpmeocpJhJjwwNaOYkTbfq6fEqNcKbWsbc93uoQXkuNh9siUKZlznRJiw0AAsPqjpMcCXP1MacPsoXuEAN2XnX8TnlnsqYs1xe7sYygT4SVs6NoBheQIvbkjc/NF1wS6qpddxKlUpYWjTpNdUa38/2zT7hIBy8pOhnWFwOkHOc7+3TdFTiSuew9IuMm5Jkn9Vw6jlraFrNwhhZM4T8q61rliBWiEZj05r0stW3wKuOZu85h6AFdvouqO0zfVc/GMNneCuYjDFzjBgOyyZuMpOnyWyrQc95gwDEne06JDKga0TqJ5XUcPSAqu65Rc6uk6+URZDSphuIdxjfU9/hore4mkOfkrhC2m9is6rUmOp8obmbtBAInYrKxr6IytEjbZOcWvuTBQ6eeq0Zg1oOsTJvp2QM62uwZ4A34/CI5KbuzJKJVo5cpY0cvwi0zqfFMfSyZXU26bc/yha/NIcdUCpiGtfNT3iIDRfK3r5rO+u2nUzVdeAvA+UxtMvZDNPKSq78bTaS6nmnpHK6/fTfRZ3YqixxdRmeVj56eCaKL3AB8flaeGxLXiWnxG4XToV2VhLT+1kqU3MMFcL/ABM4e+plqNILaTTmb0kiTOmgFtVuwtdgfk3KjQQJXnlGg585Wl0AuMCYA1PkukSBqrV6u72LRSbZ7xmqneD7tPwi56k9l5/pPFFzsjTYJ1Ns3V/hVHRebrOW6mFuigFklPhXkpGpAogVRVihXLSCDBGifSquY4OabhKewOEFaDOL1JkkEf06D7roN6SrZsxIPdssxwjIgeaIeKnPmyjSAC7Trtvb0TD0iesz5doF/jdD/SjLln0VtnGWbtcPQrW3pOmdQQkHBu2IVyhiGvHKfuPJbKVenVEtP7SH03MNwh0BkdkmW5ZHURqPmEumOqd1cy2Ld0a/hE/ttzb7rPx3FZswwP6t1z8T0hmEUjHetVLCxd6yn1bkkknvquU6oSZJWwMUPaIOsR5U7axFwSD2MKxVIMgwqLAbFc/+JOFmu5jhUawNblymbHMTNhvPyXo+i+lMPQoCm+xusNai8vJCLw7jhw9MMe+k4MHLlpuDvCdL6X6rVUx+GddpMrOaDuC4yixz3lzrkmSep3XEqVJuVra1dTwuhAC5tVy1MC1wFnlNREKtJWopAqwVFIPRByGE4qK86rKpCoiD1WVS9oizqsqkyuWmWmD1CJtUsMtMFUWB1ihOelFyMBQLkBcihRlDKtKVcqIGIbKJrkJCw8XgJK0tqQlFiWE4dBVOqyoGLaw9KFmcZTgEeEEq06iiSitJWqSUUTqKJFRRPKtUlKkq0lRUUVFElStJRRRKtUhuaEQVJNaFCoihCrTqlF//2Q=="/>
          <p:cNvSpPr txBox="1"/>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6" name="Google Shape;96;p14"/>
          <p:cNvSpPr txBox="1"/>
          <p:nvPr/>
        </p:nvSpPr>
        <p:spPr>
          <a:xfrm>
            <a:off x="2071687" y="0"/>
            <a:ext cx="7072312" cy="1384300"/>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chemeClr val="dk1"/>
              </a:buClr>
              <a:buSzPts val="2800"/>
              <a:buFont typeface="Arial"/>
              <a:buNone/>
            </a:pPr>
            <a:endParaRPr sz="2800" b="0" i="0" u="sng">
              <a:solidFill>
                <a:srgbClr val="943634"/>
              </a:solidFill>
              <a:latin typeface="Arial"/>
              <a:ea typeface="Arial"/>
              <a:cs typeface="Arial"/>
              <a:sym typeface="Arial"/>
            </a:endParaRPr>
          </a:p>
          <a:p>
            <a:pPr marL="0" marR="0" lvl="0" indent="0" algn="ctr" rtl="0">
              <a:lnSpc>
                <a:spcPct val="150000"/>
              </a:lnSpc>
              <a:spcBef>
                <a:spcPts val="0"/>
              </a:spcBef>
              <a:spcAft>
                <a:spcPts val="0"/>
              </a:spcAft>
              <a:buClr>
                <a:srgbClr val="943634"/>
              </a:buClr>
              <a:buSzPts val="2800"/>
              <a:buFont typeface="Arial"/>
              <a:buNone/>
            </a:pPr>
            <a:r>
              <a:rPr lang="en-US" sz="2800" b="0" i="0" u="sng">
                <a:solidFill>
                  <a:srgbClr val="943634"/>
                </a:solidFill>
                <a:latin typeface="Arial"/>
                <a:ea typeface="Arial"/>
                <a:cs typeface="Arial"/>
                <a:sym typeface="Arial"/>
              </a:rPr>
              <a:t> </a:t>
            </a:r>
            <a:endParaRPr/>
          </a:p>
        </p:txBody>
      </p:sp>
      <p:sp>
        <p:nvSpPr>
          <p:cNvPr id="97" name="Google Shape;97;p14"/>
          <p:cNvSpPr/>
          <p:nvPr/>
        </p:nvSpPr>
        <p:spPr>
          <a:xfrm>
            <a:off x="1935114" y="1466490"/>
            <a:ext cx="6772157" cy="2204758"/>
          </a:xfrm>
          <a:prstGeom prst="roundRect">
            <a:avLst>
              <a:gd name="adj" fmla="val 16667"/>
            </a:avLst>
          </a:prstGeom>
          <a:gradFill>
            <a:gsLst>
              <a:gs pos="0">
                <a:srgbClr val="9EEAFF"/>
              </a:gs>
              <a:gs pos="35000">
                <a:srgbClr val="BBEFFF"/>
              </a:gs>
              <a:gs pos="100000">
                <a:srgbClr val="E4F9FF"/>
              </a:gs>
            </a:gsLst>
            <a:lin ang="16200000" scaled="0"/>
          </a:gradFill>
          <a:ln w="9525" cap="flat" cmpd="sng">
            <a:solidFill>
              <a:srgbClr val="46AAC5"/>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ts val="3200"/>
              <a:buFont typeface="Open Sans ExtraBold"/>
              <a:buNone/>
            </a:pPr>
            <a:r>
              <a:rPr lang="pt-BR" sz="3200" b="1" dirty="0" smtClean="0">
                <a:solidFill>
                  <a:schemeClr val="bg2">
                    <a:lumMod val="75000"/>
                  </a:schemeClr>
                </a:solidFill>
                <a:latin typeface="Tahoma" pitchFamily="34" charset="0"/>
                <a:ea typeface="Tahoma" pitchFamily="34" charset="0"/>
                <a:cs typeface="Tahoma" pitchFamily="34" charset="0"/>
                <a:sym typeface="Open Sans ExtraBold"/>
              </a:rPr>
              <a:t>DECRETO Nº 1452/2010</a:t>
            </a:r>
          </a:p>
          <a:p>
            <a:pPr marL="0" marR="0" lvl="0" indent="0" algn="ctr" rtl="0">
              <a:lnSpc>
                <a:spcPct val="100000"/>
              </a:lnSpc>
              <a:spcBef>
                <a:spcPts val="0"/>
              </a:spcBef>
              <a:spcAft>
                <a:spcPts val="0"/>
              </a:spcAft>
              <a:buClr>
                <a:schemeClr val="accent1"/>
              </a:buClr>
              <a:buSzPts val="3200"/>
              <a:buFont typeface="Open Sans ExtraBold"/>
              <a:buNone/>
            </a:pPr>
            <a:r>
              <a:rPr lang="pt-BR" sz="3200" b="1" dirty="0" smtClean="0">
                <a:solidFill>
                  <a:schemeClr val="bg2">
                    <a:lumMod val="75000"/>
                  </a:schemeClr>
                </a:solidFill>
                <a:latin typeface="Tahoma" pitchFamily="34" charset="0"/>
                <a:ea typeface="Tahoma" pitchFamily="34" charset="0"/>
                <a:cs typeface="Tahoma" pitchFamily="34" charset="0"/>
                <a:sym typeface="Open Sans ExtraBold"/>
              </a:rPr>
              <a:t>DECRETO Nº 4165/2016</a:t>
            </a:r>
          </a:p>
          <a:p>
            <a:pPr marL="0" marR="0" lvl="0" indent="0" algn="ctr" rtl="0">
              <a:lnSpc>
                <a:spcPct val="100000"/>
              </a:lnSpc>
              <a:spcBef>
                <a:spcPts val="0"/>
              </a:spcBef>
              <a:spcAft>
                <a:spcPts val="0"/>
              </a:spcAft>
              <a:buClr>
                <a:schemeClr val="accent1"/>
              </a:buClr>
              <a:buSzPts val="3200"/>
              <a:buFont typeface="Open Sans ExtraBold"/>
              <a:buNone/>
            </a:pPr>
            <a:endParaRPr lang="pt-BR" dirty="0">
              <a:solidFill>
                <a:schemeClr val="bg2">
                  <a:lumMod val="75000"/>
                </a:schemeClr>
              </a:solidFill>
              <a:latin typeface="Tahoma" pitchFamily="34" charset="0"/>
              <a:ea typeface="Tahoma" pitchFamily="34" charset="0"/>
              <a:cs typeface="Tahoma" pitchFamily="34" charset="0"/>
            </a:endParaRPr>
          </a:p>
        </p:txBody>
      </p:sp>
      <p:sp>
        <p:nvSpPr>
          <p:cNvPr id="98" name="Google Shape;98;p14" descr="Resultado de imagem para decreto"/>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9" name="Google Shape;99;p14" descr="Resultado de imagem para decreto"/>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00" name="Google Shape;100;p14" descr="C:\Users\ronaldo1\Downloads\01.jpg"/>
          <p:cNvPicPr preferRelativeResize="0"/>
          <p:nvPr/>
        </p:nvPicPr>
        <p:blipFill rotWithShape="1">
          <a:blip r:embed="rId3">
            <a:alphaModFix/>
          </a:blip>
          <a:srcRect/>
          <a:stretch/>
        </p:blipFill>
        <p:spPr>
          <a:xfrm>
            <a:off x="292083" y="3857627"/>
            <a:ext cx="1141382" cy="866686"/>
          </a:xfrm>
          <a:prstGeom prst="rect">
            <a:avLst/>
          </a:prstGeom>
          <a:noFill/>
          <a:ln>
            <a:noFill/>
          </a:ln>
        </p:spPr>
      </p:pic>
      <p:pic>
        <p:nvPicPr>
          <p:cNvPr id="101" name="Google Shape;101;p14"/>
          <p:cNvPicPr preferRelativeResize="0"/>
          <p:nvPr/>
        </p:nvPicPr>
        <p:blipFill rotWithShape="1">
          <a:blip r:embed="rId4">
            <a:alphaModFix/>
          </a:blip>
          <a:srcRect/>
          <a:stretch/>
        </p:blipFill>
        <p:spPr>
          <a:xfrm>
            <a:off x="417935" y="1466490"/>
            <a:ext cx="749420" cy="941896"/>
          </a:xfrm>
          <a:prstGeom prst="rect">
            <a:avLst/>
          </a:prstGeom>
          <a:noFill/>
          <a:ln>
            <a:noFill/>
          </a:ln>
        </p:spPr>
      </p:pic>
    </p:spTree>
    <p:extLst>
      <p:ext uri="{BB962C8B-B14F-4D97-AF65-F5344CB8AC3E}">
        <p14:creationId xmlns:p14="http://schemas.microsoft.com/office/powerpoint/2010/main" val="3512611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095507" y="615228"/>
            <a:ext cx="0" cy="5616575"/>
          </a:xfrm>
          <a:prstGeom prst="straightConnector1">
            <a:avLst/>
          </a:prstGeom>
          <a:noFill/>
          <a:ln w="38100" cap="flat" cmpd="sng">
            <a:solidFill>
              <a:srgbClr val="9BBB59"/>
            </a:solidFill>
            <a:prstDash val="solid"/>
            <a:miter lim="800000"/>
            <a:headEnd type="none" w="med" len="med"/>
            <a:tailEnd type="none" w="med" len="med"/>
          </a:ln>
          <a:effectLst>
            <a:outerShdw blurRad="63500" dist="23000" dir="5400000">
              <a:srgbClr val="000000">
                <a:alpha val="34901"/>
              </a:srgbClr>
            </a:outerShdw>
          </a:effectLst>
        </p:spPr>
      </p:cxnSp>
      <p:sp>
        <p:nvSpPr>
          <p:cNvPr id="94" name="Google Shape;94;p14" descr="data:image/jpeg;base64,/9j/4AAQSkZJRgABAQAAAQABAAD/2wCEAAkGBxQTEhQUExQWFBQWGRoYGRYYGBgYFxUbGxQXGRYXHxcYHCggHRslHBoXITEiJikrLi4uFyAzODQsNygtLisBCgoKDg0OGhAQGy8mICY0LDAsLy0sLywsNCw0LywsNC0vLC8sNDQsLDAvLCwsNCwsLCwsLDQsLCwsLywsLCwsLP/AABEIAGMAgwMBEQACEQEDEQH/xAAbAAABBQEBAAAAAAAAAAAAAAADAAECBAUGB//EADcQAAEDAgQEAwYEBgMAAAAAAAEAAhEDIQQSMUEFIlFhcYGREzJCobHRBiPB8AcUUqKy4RVTcv/EABoBAAIDAQEAAAAAAAAAAAAAAAIDAAEEBQb/xAAzEQABAwIEAgoCAQQDAAAAAAABAAIRAyEEEjFBUXEFEyJhgZGhseHwwdEjFDJS8RUzU//aAAwDAQACEQMRAD8A7VeDXo0lIUUgEQCimGIg1DKkKaPIqzJ/Zq8irMlkVZFMyY01RYrzKBYhLVcqOVDlVylCkK00KoUTKlElFElFElFElSiStRSARBRFY1Na1AStXB8Ic67uUf3H7Lq4fo177vsPX4WKri2ts259FdPDqZfGWA1o0tJJOvkPmtpwVF1XLEAAad/+lnGIqBkzqVN/CaZFpHcH7pjujqBECRyKEYqoNbqpVw0wA1pElo2IIBAk7g6rG+hIADQRJA4iLX4jdPbUi89/32RKvBRHK4zbXTvsmv6Lbl7DjPegbjDPaFlnY7CGmQDzZtI1Om3mubisM7DkA3nSFro1hUBItCqkBZYbqnSVEgdUBDeKsSoOahLUQKGQgIRJkKiSiiSiiSpRIIlEVjUxoQkrQ4aPzG8pdEmB/tdDBj+ZsCYustc9g3hboxLv+t/9v3XeFd//AJn0/a5vVt/yHr+lXw+IBcXuBbNmzpEDcW1lZ6NZpcarwROk6RbfTVNfTIbkbfjzVt+JaIjmkSMt5Wp1dgiLzpF0gUzvbmoUcPLTnuXXPY7RGmyGnRlh6y5NzzROqQ7s7JsLWu5pJMExO4tvvBQ0aozGmTvaeH5hXUZYOA5psZSBfSJ2cf8AEqsRTDqtInYn2V0nEMeO5HeWtBJsJ2G58N09xZTaSbftKAc4wgYKnZwjl0BIgkbg+aThmWIi20i8JlV1xx3hY3FcI2m4BpmROXp/pcXHYdlF4DDrtw+F0MNVc9suCzHhcxwWsFDKBEkqUSUUSVKKQCMKirFNv7+q0MCW4rqMBhgxotBIE9SV6jC0BSpi191xq1QvceGyslaUpAwJ/Lb2AHmNQkYX/pbyTK395QagFN+ZonPYtGsjcfqlOAo1M7ROaxG/MflGDnblO26KcWLBoJcZtpERMzpqEw4ltg25M20048NUPVG5Oih/KywgwCSSNw09kP8AT5qZa6JMkdxV9bDgRy5qNSpmYx/Qg26EwULn56bKveNPJEG5XOYi494DHSYMGL3kaR5wmYpzRScCdrIKIJeITfma8oj4bmfOLKfzm9uXHx28lP49L8/hZfFqZc6S1oLQCYMkgkj5LlY9jnuzEAEAE3kxp6LZhnBogHX3WTVC5LwtzSgFIKYmVKJKKJKKItMJrQhKuUKZ5XZSWAyTtbxWykx1qmUloN1ne4XbNyuoqVABJNl6hz2tGY6LjhpJgILqxcQGEaSSZIjYeJv6JJql7gKcaTP3imBgaJehNc9gAIbc+9NrncapQdVpNDSBc6za/FGQx5mfBGw2FazTU6n6+CdRw7KWmu5S6lUv5IGJw4LyLc7DfuIg+UpNai11XL/kD5jQ+qZTqEMngUWniYs/lI32d3B/RMbXy9mrY+h5H8aoTTm7L+6BTo5y4SQyZ0iSZm56GCkNpdaXNk5ddIuZ9kwvyAGL85Ra+ClpAPMY5nX3ny8k2phQ5hANzub/AHwQNrQ4E6cAouqVBDOUkgw47946oS+s0inaTofhWG0z2tuChVwTnSHOsBDTvrN/khfhalSQ920A7+KttZrYLRz+FgVmEEgiDuOi8/UaQYIuumwg3CrOCzEJwUECtJRRJUoj0wtDAgcum4QSaQB0EgdwvTdHkuoAO7x4Lj4kRUspHDtFRkCLOPpEHyn5ojRY2szKOP4VdY4sMngonDim5rh/5udJI08L27qjRbRe17eVzx+6KxUNRpaeaLjHAjIDzOt4DcpmIcHDqhqfbigpAg59grIWlKVKo4ioXfC0BpHqSfKyxPc4VjU2AAPvPhZaGgGmG7m49lZcWusYM7LUSx/ZMFJGZt0PC6uAktBgTe+/lp80qhOZwGg0n18EdTQHdNWxBuGNJIgTsCftqqqVnSW0xJ47T8alRtMWLigUsNUklzoMQCIvdxG2lwkMw9cklzrxE24n0TXVKcCB9srNOveHDKfVp8CtTapnK8QfTzSSy0tMj1WRxjK54LbyIPQx0K4/SGR9QOZ48LcPsLdhczWwVlPYuU5q2hyHkO2qXkJMBFmCg4ICIRSoyqhRWqS0sS3LouG12tptDjB1vbUmF6LB1mMota4xzXKrsc55ICJjakZXNEuvBEQex7FMxLyMrmCTtw5eKCi2ZDtN1NuEBu/mJ9B2ARjDh16lz6eSE1SLMsEChUyF0glsxn1IgDXt3SaTzRLpktnXU6b93f5pj29ZEa8P0jMmpeYZsBq7vPRNbmrdqYbtGp75/SAxTtF0enTAEDT6p7GNaIalucSZKpYwNYaeRrc2aANLGxlY8RlpFnVtGafsrRSl4dmJiEmYkte4ZeYgcoNib3noRF+yptYsquaW3MW7+Pl7KGmHMBmw9lbw9PK2DrcnxJWykwsbB13SHuzGQipiBVuIsBpmdrrNjGg0TO106gSHiEPE8PDyDJbAiBGm2qXWwTapBBi0ImYgskRKrVeEsgnOQBqTlgJLuimHRx9EwYx3ALhfxhxk0XGhSLSS053/ABAEkACLA5d+66HRfRjKY6x47UmOSlWsX22S4Vj3Ow1Jz3FzpeC462LYE72j1K5nT9ICs3KIstGEdAIVr+YHVefyLZmWo3Q+CMaFUdV0GBayowkZtMvN20jwK9DhRSr0yWzpF/xyXLrF9N0GONkfBsYQDADhqOh3tstGHbTIBA7Q17ilVS4GJtsra1JKr4USHHZzjHcafdIodoOOxJTaliBuAhYjChrSWgmL5ZOX0CVVw7GMJaO+JMeSNlUucAT47pYbAtDRMHwkCDcb/NSjhKbWifSR95qVK7if2jOwrcpA1O+p7XKacOzKWjffUpYqukFDYM4kmHtJEjYi2+x6IGjrm5jZwm4+6HgiP8ZjYpmYslrYEudMXtbfsFTcQ5zBAuZjhzVmkA4ybBGwryQc0EgkSLAxvCbRc4tObUGEFQAGyq4mXOJvDC229nAkx4fRZa01HE7Nj3kmOSczsgDjPsi8RxzKdJz3vDWx7xMaiy6NPtxlus0HReFOxlSHNzvyuMubmMOPUjcrsZRrCatjgX4ebVph1R5pZqjWUyWmHzMxbmOg1Wavim0nAHf3VXOittwbsNTq0qrmsObOwZmlxtlgsB5ZEGey5fSzqVVgvcbJ1AkOkILcTbVeYLVvldrgi3MC8w0X0nQjXsgwxpioDUMAePmiqh2Uhoutb/mBIDafLvoD5Bdb/kwHAMZ2Vi/pLdp10bC13vLnsaADA5j02geKfQq1KrnVKbbGNTw5JdRjGANcfJSz1Xhw5RIgi4LD172Vh2IqtIsNt5H79EMUmEG/Hmie3c0hpZt8JmAOx8Qmdc+mQwt8uHJDka4FwPmg1cWXSAfZRYZm6ne+kJT8S55IBybXG6Y2kG3Izcir9JgDQBoBC3saGtDRoFmcSSSULHPIYYmbAR1JtqlYlzm0zl1tCOiAXX0Q8OWscQXy5xBjoY6gfuEukWU3lpdJd7x3In5ntkCwUq5ZTBcA0E2GgmSiqmnQBeAAdOCpmeocpJhJjwwNaOYkTbfq6fEqNcKbWsbc93uoQXkuNh9siUKZlznRJiw0AAsPqjpMcCXP1MacPsoXuEAN2XnX8TnlnsqYs1xe7sYygT4SVs6NoBheQIvbkjc/NF1wS6qpddxKlUpYWjTpNdUa38/2zT7hIBy8pOhnWFwOkHOc7+3TdFTiSuew9IuMm5Jkn9Vw6jlraFrNwhhZM4T8q61rliBWiEZj05r0stW3wKuOZu85h6AFdvouqO0zfVc/GMNneCuYjDFzjBgOyyZuMpOnyWyrQc95gwDEne06JDKga0TqJ5XUcPSAqu65Rc6uk6+URZDSphuIdxjfU9/hore4mkOfkrhC2m9is6rUmOp8obmbtBAInYrKxr6IytEjbZOcWvuTBQ6eeq0Zg1oOsTJvp2QM62uwZ4A34/CI5KbuzJKJVo5cpY0cvwi0zqfFMfSyZXU26bc/yha/NIcdUCpiGtfNT3iIDRfK3r5rO+u2nUzVdeAvA+UxtMvZDNPKSq78bTaS6nmnpHK6/fTfRZ3YqixxdRmeVj56eCaKL3AB8flaeGxLXiWnxG4XToV2VhLT+1kqU3MMFcL/ABM4e+plqNILaTTmb0kiTOmgFtVuwtdgfk3KjQQJXnlGg585Wl0AuMCYA1PkukSBqrV6u72LRSbZ7xmqneD7tPwi56k9l5/pPFFzsjTYJ1Ns3V/hVHRebrOW6mFuigFklPhXkpGpAogVRVihXLSCDBGifSquY4OabhKewOEFaDOL1JkkEf06D7roN6SrZsxIPdssxwjIgeaIeKnPmyjSAC7Trtvb0TD0iesz5doF/jdD/SjLln0VtnGWbtcPQrW3pOmdQQkHBu2IVyhiGvHKfuPJbKVenVEtP7SH03MNwh0BkdkmW5ZHURqPmEumOqd1cy2Ld0a/hE/ttzb7rPx3FZswwP6t1z8T0hmEUjHetVLCxd6yn1bkkknvquU6oSZJWwMUPaIOsR5U7axFwSD2MKxVIMgwqLAbFc/+JOFmu5jhUawNblymbHMTNhvPyXo+i+lMPQoCm+xusNai8vJCLw7jhw9MMe+k4MHLlpuDvCdL6X6rVUx+GddpMrOaDuC4yixz3lzrkmSep3XEqVJuVra1dTwuhAC5tVy1MC1wFnlNREKtJWopAqwVFIPRByGE4qK86rKpCoiD1WVS9oizqsqkyuWmWmD1CJtUsMtMFUWB1ihOelFyMBQLkBcihRlDKtKVcqIGIbKJrkJCw8XgJK0tqQlFiWE4dBVOqyoGLaw9KFmcZTgEeEEq06iiSitJWqSUUTqKJFRRPKtUlKkq0lRUUVFElStJRRRKtUhuaEQVJNaFCoihCrTqlF//2Q=="/>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5" name="Google Shape;95;p14" descr="data:image/jpeg;base64,/9j/4AAQSkZJRgABAQAAAQABAAD/2wCEAAkGBxQTEhQUExQWFBQWGRoYGRYYGBgYFxUbGxQXGRYXHxcYHCggHRslHBoXITEiJikrLi4uFyAzODQsNygtLisBCgoKDg0OGhAQGy8mICY0LDAsLy0sLywsNCw0LywsNC0vLC8sNDQsLDAvLCwsNCwsLCwsLDQsLCwsLywsLCwsLP/AABEIAGMAgwMBEQACEQEDEQH/xAAbAAABBQEBAAAAAAAAAAAAAAADAAECBAUGB//EADcQAAEDAgQEAwYEBgMAAAAAAAEAAhEDIQQSMUEFIlFhcYGREzJCobHRBiPB8AcUUqKy4RVTcv/EABoBAAIDAQEAAAAAAAAAAAAAAAIDAAEEBQb/xAAzEQABAwIEAgoCAQQDAAAAAAABAAIRAyEEEjFBUXEFEyJhgZGhseHwwdEjFDJS8RUzU//aAAwDAQACEQMRAD8A7VeDXo0lIUUgEQCimGIg1DKkKaPIqzJ/Zq8irMlkVZFMyY01RYrzKBYhLVcqOVDlVylCkK00KoUTKlElFElFElFElSiStRSARBRFY1Na1AStXB8Ic67uUf3H7Lq4fo177vsPX4WKri2ts259FdPDqZfGWA1o0tJJOvkPmtpwVF1XLEAAad/+lnGIqBkzqVN/CaZFpHcH7pjujqBECRyKEYqoNbqpVw0wA1pElo2IIBAk7g6rG+hIADQRJA4iLX4jdPbUi89/32RKvBRHK4zbXTvsmv6Lbl7DjPegbjDPaFlnY7CGmQDzZtI1Om3mubisM7DkA3nSFro1hUBItCqkBZYbqnSVEgdUBDeKsSoOahLUQKGQgIRJkKiSiiSiiSpRIIlEVjUxoQkrQ4aPzG8pdEmB/tdDBj+ZsCYustc9g3hboxLv+t/9v3XeFd//AJn0/a5vVt/yHr+lXw+IBcXuBbNmzpEDcW1lZ6NZpcarwROk6RbfTVNfTIbkbfjzVt+JaIjmkSMt5Wp1dgiLzpF0gUzvbmoUcPLTnuXXPY7RGmyGnRlh6y5NzzROqQ7s7JsLWu5pJMExO4tvvBQ0aozGmTvaeH5hXUZYOA5psZSBfSJ2cf8AEqsRTDqtInYn2V0nEMeO5HeWtBJsJ2G58N09xZTaSbftKAc4wgYKnZwjl0BIgkbg+aThmWIi20i8JlV1xx3hY3FcI2m4BpmROXp/pcXHYdlF4DDrtw+F0MNVc9suCzHhcxwWsFDKBEkqUSUUSVKKQCMKirFNv7+q0MCW4rqMBhgxotBIE9SV6jC0BSpi191xq1QvceGyslaUpAwJ/Lb2AHmNQkYX/pbyTK395QagFN+ZonPYtGsjcfqlOAo1M7ROaxG/MflGDnblO26KcWLBoJcZtpERMzpqEw4ltg25M20048NUPVG5Oih/KywgwCSSNw09kP8AT5qZa6JMkdxV9bDgRy5qNSpmYx/Qg26EwULn56bKveNPJEG5XOYi494DHSYMGL3kaR5wmYpzRScCdrIKIJeITfma8oj4bmfOLKfzm9uXHx28lP49L8/hZfFqZc6S1oLQCYMkgkj5LlY9jnuzEAEAE3kxp6LZhnBogHX3WTVC5LwtzSgFIKYmVKJKKJKKItMJrQhKuUKZ5XZSWAyTtbxWykx1qmUloN1ne4XbNyuoqVABJNl6hz2tGY6LjhpJgILqxcQGEaSSZIjYeJv6JJql7gKcaTP3imBgaJehNc9gAIbc+9NrncapQdVpNDSBc6za/FGQx5mfBGw2FazTU6n6+CdRw7KWmu5S6lUv5IGJw4LyLc7DfuIg+UpNai11XL/kD5jQ+qZTqEMngUWniYs/lI32d3B/RMbXy9mrY+h5H8aoTTm7L+6BTo5y4SQyZ0iSZm56GCkNpdaXNk5ddIuZ9kwvyAGL85Ra+ClpAPMY5nX3ny8k2phQ5hANzub/AHwQNrQ4E6cAouqVBDOUkgw47946oS+s0inaTofhWG0z2tuChVwTnSHOsBDTvrN/khfhalSQ920A7+KttZrYLRz+FgVmEEgiDuOi8/UaQYIuumwg3CrOCzEJwUECtJRRJUoj0wtDAgcum4QSaQB0EgdwvTdHkuoAO7x4Lj4kRUspHDtFRkCLOPpEHyn5ojRY2szKOP4VdY4sMngonDim5rh/5udJI08L27qjRbRe17eVzx+6KxUNRpaeaLjHAjIDzOt4DcpmIcHDqhqfbigpAg59grIWlKVKo4ioXfC0BpHqSfKyxPc4VjU2AAPvPhZaGgGmG7m49lZcWusYM7LUSx/ZMFJGZt0PC6uAktBgTe+/lp80qhOZwGg0n18EdTQHdNWxBuGNJIgTsCftqqqVnSW0xJ47T8alRtMWLigUsNUklzoMQCIvdxG2lwkMw9cklzrxE24n0TXVKcCB9srNOveHDKfVp8CtTapnK8QfTzSSy0tMj1WRxjK54LbyIPQx0K4/SGR9QOZ48LcPsLdhczWwVlPYuU5q2hyHkO2qXkJMBFmCg4ICIRSoyqhRWqS0sS3LouG12tptDjB1vbUmF6LB1mMota4xzXKrsc55ICJjakZXNEuvBEQex7FMxLyMrmCTtw5eKCi2ZDtN1NuEBu/mJ9B2ARjDh16lz6eSE1SLMsEChUyF0glsxn1IgDXt3SaTzRLpktnXU6b93f5pj29ZEa8P0jMmpeYZsBq7vPRNbmrdqYbtGp75/SAxTtF0enTAEDT6p7GNaIalucSZKpYwNYaeRrc2aANLGxlY8RlpFnVtGafsrRSl4dmJiEmYkte4ZeYgcoNib3noRF+yptYsquaW3MW7+Pl7KGmHMBmw9lbw9PK2DrcnxJWykwsbB13SHuzGQipiBVuIsBpmdrrNjGg0TO106gSHiEPE8PDyDJbAiBGm2qXWwTapBBi0ImYgskRKrVeEsgnOQBqTlgJLuimHRx9EwYx3ALhfxhxk0XGhSLSS053/ABAEkACLA5d+66HRfRjKY6x47UmOSlWsX22S4Vj3Ow1Jz3FzpeC462LYE72j1K5nT9ICs3KIstGEdAIVr+YHVefyLZmWo3Q+CMaFUdV0GBayowkZtMvN20jwK9DhRSr0yWzpF/xyXLrF9N0GONkfBsYQDADhqOh3tstGHbTIBA7Q17ilVS4GJtsra1JKr4USHHZzjHcafdIodoOOxJTaliBuAhYjChrSWgmL5ZOX0CVVw7GMJaO+JMeSNlUucAT47pYbAtDRMHwkCDcb/NSjhKbWifSR95qVK7if2jOwrcpA1O+p7XKacOzKWjffUpYqukFDYM4kmHtJEjYi2+x6IGjrm5jZwm4+6HgiP8ZjYpmYslrYEudMXtbfsFTcQ5zBAuZjhzVmkA4ybBGwryQc0EgkSLAxvCbRc4tObUGEFQAGyq4mXOJvDC229nAkx4fRZa01HE7Nj3kmOSczsgDjPsi8RxzKdJz3vDWx7xMaiy6NPtxlus0HReFOxlSHNzvyuMubmMOPUjcrsZRrCatjgX4ebVph1R5pZqjWUyWmHzMxbmOg1Wavim0nAHf3VXOittwbsNTq0qrmsObOwZmlxtlgsB5ZEGey5fSzqVVgvcbJ1AkOkILcTbVeYLVvldrgi3MC8w0X0nQjXsgwxpioDUMAePmiqh2Uhoutb/mBIDafLvoD5Bdb/kwHAMZ2Vi/pLdp10bC13vLnsaADA5j02geKfQq1KrnVKbbGNTw5JdRjGANcfJSz1Xhw5RIgi4LD172Vh2IqtIsNt5H79EMUmEG/Hmie3c0hpZt8JmAOx8Qmdc+mQwt8uHJDka4FwPmg1cWXSAfZRYZm6ne+kJT8S55IBybXG6Y2kG3Izcir9JgDQBoBC3saGtDRoFmcSSSULHPIYYmbAR1JtqlYlzm0zl1tCOiAXX0Q8OWscQXy5xBjoY6gfuEukWU3lpdJd7x3In5ntkCwUq5ZTBcA0E2GgmSiqmnQBeAAdOCpmeocpJhJjwwNaOYkTbfq6fEqNcKbWsbc93uoQXkuNh9siUKZlznRJiw0AAsPqjpMcCXP1MacPsoXuEAN2XnX8TnlnsqYs1xe7sYygT4SVs6NoBheQIvbkjc/NF1wS6qpddxKlUpYWjTpNdUa38/2zT7hIBy8pOhnWFwOkHOc7+3TdFTiSuew9IuMm5Jkn9Vw6jlraFrNwhhZM4T8q61rliBWiEZj05r0stW3wKuOZu85h6AFdvouqO0zfVc/GMNneCuYjDFzjBgOyyZuMpOnyWyrQc95gwDEne06JDKga0TqJ5XUcPSAqu65Rc6uk6+URZDSphuIdxjfU9/hore4mkOfkrhC2m9is6rUmOp8obmbtBAInYrKxr6IytEjbZOcWvuTBQ6eeq0Zg1oOsTJvp2QM62uwZ4A34/CI5KbuzJKJVo5cpY0cvwi0zqfFMfSyZXU26bc/yha/NIcdUCpiGtfNT3iIDRfK3r5rO+u2nUzVdeAvA+UxtMvZDNPKSq78bTaS6nmnpHK6/fTfRZ3YqixxdRmeVj56eCaKL3AB8flaeGxLXiWnxG4XToV2VhLT+1kqU3MMFcL/ABM4e+plqNILaTTmb0kiTOmgFtVuwtdgfk3KjQQJXnlGg585Wl0AuMCYA1PkukSBqrV6u72LRSbZ7xmqneD7tPwi56k9l5/pPFFzsjTYJ1Ns3V/hVHRebrOW6mFuigFklPhXkpGpAogVRVihXLSCDBGifSquY4OabhKewOEFaDOL1JkkEf06D7roN6SrZsxIPdssxwjIgeaIeKnPmyjSAC7Trtvb0TD0iesz5doF/jdD/SjLln0VtnGWbtcPQrW3pOmdQQkHBu2IVyhiGvHKfuPJbKVenVEtP7SH03MNwh0BkdkmW5ZHURqPmEumOqd1cy2Ld0a/hE/ttzb7rPx3FZswwP6t1z8T0hmEUjHetVLCxd6yn1bkkknvquU6oSZJWwMUPaIOsR5U7axFwSD2MKxVIMgwqLAbFc/+JOFmu5jhUawNblymbHMTNhvPyXo+i+lMPQoCm+xusNai8vJCLw7jhw9MMe+k4MHLlpuDvCdL6X6rVUx+GddpMrOaDuC4yixz3lzrkmSep3XEqVJuVra1dTwuhAC5tVy1MC1wFnlNREKtJWopAqwVFIPRByGE4qK86rKpCoiD1WVS9oizqsqkyuWmWmD1CJtUsMtMFUWB1ihOelFyMBQLkBcihRlDKtKVcqIGIbKJrkJCw8XgJK0tqQlFiWE4dBVOqyoGLaw9KFmcZTgEeEEq06iiSitJWqSUUTqKJFRRPKtUlKkq0lRUUVFElStJRRRKtUhuaEQVJNaFCoihCrTqlF//2Q=="/>
          <p:cNvSpPr txBox="1"/>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6" name="Google Shape;96;p14"/>
          <p:cNvSpPr txBox="1"/>
          <p:nvPr/>
        </p:nvSpPr>
        <p:spPr>
          <a:xfrm>
            <a:off x="2071687" y="0"/>
            <a:ext cx="7072312" cy="1384300"/>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chemeClr val="dk1"/>
              </a:buClr>
              <a:buSzPts val="2800"/>
              <a:buFont typeface="Arial"/>
              <a:buNone/>
            </a:pPr>
            <a:endParaRPr sz="2800" b="0" i="0" u="sng">
              <a:solidFill>
                <a:srgbClr val="943634"/>
              </a:solidFill>
              <a:latin typeface="Arial"/>
              <a:ea typeface="Arial"/>
              <a:cs typeface="Arial"/>
              <a:sym typeface="Arial"/>
            </a:endParaRPr>
          </a:p>
          <a:p>
            <a:pPr marL="0" marR="0" lvl="0" indent="0" algn="ctr" rtl="0">
              <a:lnSpc>
                <a:spcPct val="150000"/>
              </a:lnSpc>
              <a:spcBef>
                <a:spcPts val="0"/>
              </a:spcBef>
              <a:spcAft>
                <a:spcPts val="0"/>
              </a:spcAft>
              <a:buClr>
                <a:srgbClr val="943634"/>
              </a:buClr>
              <a:buSzPts val="2800"/>
              <a:buFont typeface="Arial"/>
              <a:buNone/>
            </a:pPr>
            <a:r>
              <a:rPr lang="en-US" sz="2800" b="0" i="0" u="sng">
                <a:solidFill>
                  <a:srgbClr val="943634"/>
                </a:solidFill>
                <a:latin typeface="Arial"/>
                <a:ea typeface="Arial"/>
                <a:cs typeface="Arial"/>
                <a:sym typeface="Arial"/>
              </a:rPr>
              <a:t> </a:t>
            </a:r>
            <a:endParaRPr/>
          </a:p>
        </p:txBody>
      </p:sp>
      <p:sp>
        <p:nvSpPr>
          <p:cNvPr id="97" name="Google Shape;97;p14"/>
          <p:cNvSpPr/>
          <p:nvPr/>
        </p:nvSpPr>
        <p:spPr>
          <a:xfrm>
            <a:off x="1651379" y="175223"/>
            <a:ext cx="7115275" cy="793768"/>
          </a:xfrm>
          <a:prstGeom prst="roundRect">
            <a:avLst>
              <a:gd name="adj" fmla="val 16667"/>
            </a:avLst>
          </a:prstGeom>
          <a:gradFill>
            <a:gsLst>
              <a:gs pos="0">
                <a:srgbClr val="9EEAFF"/>
              </a:gs>
              <a:gs pos="35000">
                <a:srgbClr val="BBEFFF"/>
              </a:gs>
              <a:gs pos="100000">
                <a:srgbClr val="E4F9FF"/>
              </a:gs>
            </a:gsLst>
            <a:lin ang="16200000" scaled="0"/>
          </a:gradFill>
          <a:ln w="9525" cap="flat" cmpd="sng">
            <a:solidFill>
              <a:srgbClr val="46AAC5"/>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lvl="0" algn="ctr">
              <a:buClr>
                <a:schemeClr val="accent1"/>
              </a:buClr>
              <a:buSzPts val="3200"/>
            </a:pPr>
            <a:endParaRPr lang="pt-BR" sz="2000" b="1" dirty="0" smtClean="0">
              <a:solidFill>
                <a:schemeClr val="bg2">
                  <a:lumMod val="75000"/>
                </a:schemeClr>
              </a:solidFill>
              <a:latin typeface="Tahoma" pitchFamily="34" charset="0"/>
              <a:ea typeface="Tahoma" pitchFamily="34" charset="0"/>
              <a:cs typeface="Tahoma" pitchFamily="34" charset="0"/>
              <a:sym typeface="Open Sans ExtraBold"/>
            </a:endParaRPr>
          </a:p>
          <a:p>
            <a:pPr lvl="0" algn="ctr">
              <a:buClr>
                <a:schemeClr val="accent1"/>
              </a:buClr>
              <a:buSzPts val="3200"/>
            </a:pPr>
            <a:r>
              <a:rPr lang="pt-BR" sz="2000" b="1" dirty="0" smtClean="0">
                <a:solidFill>
                  <a:schemeClr val="bg2">
                    <a:lumMod val="75000"/>
                  </a:schemeClr>
                </a:solidFill>
                <a:latin typeface="Tahoma" pitchFamily="34" charset="0"/>
                <a:ea typeface="Tahoma" pitchFamily="34" charset="0"/>
                <a:cs typeface="Tahoma" pitchFamily="34" charset="0"/>
                <a:sym typeface="Open Sans ExtraBold"/>
              </a:rPr>
              <a:t>DECRETO Nº 1452/2010 </a:t>
            </a:r>
          </a:p>
          <a:p>
            <a:pPr lvl="0" algn="ctr">
              <a:buClr>
                <a:schemeClr val="accent1"/>
              </a:buClr>
              <a:buSzPts val="3200"/>
            </a:pPr>
            <a:r>
              <a:rPr lang="pt-BR" dirty="0" smtClean="0"/>
              <a:t>"</a:t>
            </a:r>
            <a:r>
              <a:rPr lang="pt-BR" dirty="0"/>
              <a:t>REGULAMENTA </a:t>
            </a:r>
            <a:r>
              <a:rPr lang="pt-BR" dirty="0" smtClean="0"/>
              <a:t>A PROGRESSÃO VERTICAL DOS </a:t>
            </a:r>
            <a:r>
              <a:rPr lang="pt-BR" dirty="0"/>
              <a:t>PROFISSIONAIS </a:t>
            </a:r>
            <a:r>
              <a:rPr lang="pt-BR" dirty="0" smtClean="0"/>
              <a:t>DO MAGISTÉRIO PÚBLICO MUNICIPAL.“</a:t>
            </a:r>
          </a:p>
          <a:p>
            <a:pPr lvl="0" algn="ctr">
              <a:buClr>
                <a:schemeClr val="accent1"/>
              </a:buClr>
              <a:buSzPts val="3200"/>
            </a:pPr>
            <a:endParaRPr lang="pt-BR" sz="2000" b="1" dirty="0" smtClean="0">
              <a:solidFill>
                <a:schemeClr val="bg2">
                  <a:lumMod val="75000"/>
                </a:schemeClr>
              </a:solidFill>
              <a:latin typeface="Tahoma" pitchFamily="34" charset="0"/>
              <a:ea typeface="Tahoma" pitchFamily="34" charset="0"/>
              <a:cs typeface="Tahoma" pitchFamily="34" charset="0"/>
              <a:sym typeface="Open Sans ExtraBold"/>
            </a:endParaRPr>
          </a:p>
        </p:txBody>
      </p:sp>
      <p:sp>
        <p:nvSpPr>
          <p:cNvPr id="98" name="Google Shape;98;p14" descr="Resultado de imagem para decreto"/>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9" name="Google Shape;99;p14" descr="Resultado de imagem para decreto"/>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00" name="Google Shape;100;p14" descr="C:\Users\ronaldo1\Downloads\01.jpg"/>
          <p:cNvPicPr preferRelativeResize="0"/>
          <p:nvPr/>
        </p:nvPicPr>
        <p:blipFill rotWithShape="1">
          <a:blip r:embed="rId3">
            <a:alphaModFix/>
          </a:blip>
          <a:srcRect/>
          <a:stretch/>
        </p:blipFill>
        <p:spPr>
          <a:xfrm>
            <a:off x="190484" y="3968463"/>
            <a:ext cx="871457" cy="866686"/>
          </a:xfrm>
          <a:prstGeom prst="rect">
            <a:avLst/>
          </a:prstGeom>
          <a:noFill/>
          <a:ln>
            <a:noFill/>
          </a:ln>
        </p:spPr>
      </p:pic>
      <p:pic>
        <p:nvPicPr>
          <p:cNvPr id="101" name="Google Shape;101;p14"/>
          <p:cNvPicPr preferRelativeResize="0"/>
          <p:nvPr/>
        </p:nvPicPr>
        <p:blipFill rotWithShape="1">
          <a:blip r:embed="rId4">
            <a:alphaModFix/>
          </a:blip>
          <a:srcRect/>
          <a:stretch/>
        </p:blipFill>
        <p:spPr>
          <a:xfrm>
            <a:off x="325571" y="1466490"/>
            <a:ext cx="736370" cy="941896"/>
          </a:xfrm>
          <a:prstGeom prst="rect">
            <a:avLst/>
          </a:prstGeom>
          <a:noFill/>
          <a:ln>
            <a:noFill/>
          </a:ln>
        </p:spPr>
      </p:pic>
      <p:pic>
        <p:nvPicPr>
          <p:cNvPr id="4" name="Imagem 3"/>
          <p:cNvPicPr>
            <a:picLocks noChangeAspect="1"/>
          </p:cNvPicPr>
          <p:nvPr/>
        </p:nvPicPr>
        <p:blipFill>
          <a:blip r:embed="rId5"/>
          <a:stretch>
            <a:fillRect/>
          </a:stretch>
        </p:blipFill>
        <p:spPr>
          <a:xfrm>
            <a:off x="1274033" y="1043106"/>
            <a:ext cx="7869965" cy="5795059"/>
          </a:xfrm>
          <a:prstGeom prst="rect">
            <a:avLst/>
          </a:prstGeom>
        </p:spPr>
      </p:pic>
      <p:sp>
        <p:nvSpPr>
          <p:cNvPr id="5" name="Seta para a Direita 4"/>
          <p:cNvSpPr/>
          <p:nvPr/>
        </p:nvSpPr>
        <p:spPr>
          <a:xfrm rot="10800000">
            <a:off x="8543499" y="2688609"/>
            <a:ext cx="436728" cy="3548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Seta para a Direita 14"/>
          <p:cNvSpPr/>
          <p:nvPr/>
        </p:nvSpPr>
        <p:spPr>
          <a:xfrm rot="10800000" flipV="1">
            <a:off x="8270544" y="3568645"/>
            <a:ext cx="436728" cy="2843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Seta para a Direita 15"/>
          <p:cNvSpPr/>
          <p:nvPr/>
        </p:nvSpPr>
        <p:spPr>
          <a:xfrm rot="10800000">
            <a:off x="8707271" y="5131090"/>
            <a:ext cx="436728" cy="3548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480197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095507" y="615228"/>
            <a:ext cx="0" cy="5616575"/>
          </a:xfrm>
          <a:prstGeom prst="straightConnector1">
            <a:avLst/>
          </a:prstGeom>
          <a:noFill/>
          <a:ln w="38100" cap="flat" cmpd="sng">
            <a:solidFill>
              <a:srgbClr val="9BBB59"/>
            </a:solidFill>
            <a:prstDash val="solid"/>
            <a:miter lim="800000"/>
            <a:headEnd type="none" w="med" len="med"/>
            <a:tailEnd type="none" w="med" len="med"/>
          </a:ln>
          <a:effectLst>
            <a:outerShdw blurRad="63500" dist="23000" dir="5400000">
              <a:srgbClr val="000000">
                <a:alpha val="34901"/>
              </a:srgbClr>
            </a:outerShdw>
          </a:effectLst>
        </p:spPr>
      </p:cxnSp>
      <p:sp>
        <p:nvSpPr>
          <p:cNvPr id="94" name="Google Shape;94;p14" descr="data:image/jpeg;base64,/9j/4AAQSkZJRgABAQAAAQABAAD/2wCEAAkGBxQTEhQUExQWFBQWGRoYGRYYGBgYFxUbGxQXGRYXHxcYHCggHRslHBoXITEiJikrLi4uFyAzODQsNygtLisBCgoKDg0OGhAQGy8mICY0LDAsLy0sLywsNCw0LywsNC0vLC8sNDQsLDAvLCwsNCwsLCwsLDQsLCwsLywsLCwsLP/AABEIAGMAgwMBEQACEQEDEQH/xAAbAAABBQEBAAAAAAAAAAAAAAADAAECBAUGB//EADcQAAEDAgQEAwYEBgMAAAAAAAEAAhEDIQQSMUEFIlFhcYGREzJCobHRBiPB8AcUUqKy4RVTcv/EABoBAAIDAQEAAAAAAAAAAAAAAAIDAAEEBQb/xAAzEQABAwIEAgoCAQQDAAAAAAABAAIRAyEEEjFBUXEFEyJhgZGhseHwwdEjFDJS8RUzU//aAAwDAQACEQMRAD8A7VeDXo0lIUUgEQCimGIg1DKkKaPIqzJ/Zq8irMlkVZFMyY01RYrzKBYhLVcqOVDlVylCkK00KoUTKlElFElFElFElSiStRSARBRFY1Na1AStXB8Ic67uUf3H7Lq4fo177vsPX4WKri2ts259FdPDqZfGWA1o0tJJOvkPmtpwVF1XLEAAad/+lnGIqBkzqVN/CaZFpHcH7pjujqBECRyKEYqoNbqpVw0wA1pElo2IIBAk7g6rG+hIADQRJA4iLX4jdPbUi89/32RKvBRHK4zbXTvsmv6Lbl7DjPegbjDPaFlnY7CGmQDzZtI1Om3mubisM7DkA3nSFro1hUBItCqkBZYbqnSVEgdUBDeKsSoOahLUQKGQgIRJkKiSiiSiiSpRIIlEVjUxoQkrQ4aPzG8pdEmB/tdDBj+ZsCYustc9g3hboxLv+t/9v3XeFd//AJn0/a5vVt/yHr+lXw+IBcXuBbNmzpEDcW1lZ6NZpcarwROk6RbfTVNfTIbkbfjzVt+JaIjmkSMt5Wp1dgiLzpF0gUzvbmoUcPLTnuXXPY7RGmyGnRlh6y5NzzROqQ7s7JsLWu5pJMExO4tvvBQ0aozGmTvaeH5hXUZYOA5psZSBfSJ2cf8AEqsRTDqtInYn2V0nEMeO5HeWtBJsJ2G58N09xZTaSbftKAc4wgYKnZwjl0BIgkbg+aThmWIi20i8JlV1xx3hY3FcI2m4BpmROXp/pcXHYdlF4DDrtw+F0MNVc9suCzHhcxwWsFDKBEkqUSUUSVKKQCMKirFNv7+q0MCW4rqMBhgxotBIE9SV6jC0BSpi191xq1QvceGyslaUpAwJ/Lb2AHmNQkYX/pbyTK395QagFN+ZonPYtGsjcfqlOAo1M7ROaxG/MflGDnblO26KcWLBoJcZtpERMzpqEw4ltg25M20048NUPVG5Oih/KywgwCSSNw09kP8AT5qZa6JMkdxV9bDgRy5qNSpmYx/Qg26EwULn56bKveNPJEG5XOYi494DHSYMGL3kaR5wmYpzRScCdrIKIJeITfma8oj4bmfOLKfzm9uXHx28lP49L8/hZfFqZc6S1oLQCYMkgkj5LlY9jnuzEAEAE3kxp6LZhnBogHX3WTVC5LwtzSgFIKYmVKJKKJKKItMJrQhKuUKZ5XZSWAyTtbxWykx1qmUloN1ne4XbNyuoqVABJNl6hz2tGY6LjhpJgILqxcQGEaSSZIjYeJv6JJql7gKcaTP3imBgaJehNc9gAIbc+9NrncapQdVpNDSBc6za/FGQx5mfBGw2FazTU6n6+CdRw7KWmu5S6lUv5IGJw4LyLc7DfuIg+UpNai11XL/kD5jQ+qZTqEMngUWniYs/lI32d3B/RMbXy9mrY+h5H8aoTTm7L+6BTo5y4SQyZ0iSZm56GCkNpdaXNk5ddIuZ9kwvyAGL85Ra+ClpAPMY5nX3ny8k2phQ5hANzub/AHwQNrQ4E6cAouqVBDOUkgw47946oS+s0inaTofhWG0z2tuChVwTnSHOsBDTvrN/khfhalSQ920A7+KttZrYLRz+FgVmEEgiDuOi8/UaQYIuumwg3CrOCzEJwUECtJRRJUoj0wtDAgcum4QSaQB0EgdwvTdHkuoAO7x4Lj4kRUspHDtFRkCLOPpEHyn5ojRY2szKOP4VdY4sMngonDim5rh/5udJI08L27qjRbRe17eVzx+6KxUNRpaeaLjHAjIDzOt4DcpmIcHDqhqfbigpAg59grIWlKVKo4ioXfC0BpHqSfKyxPc4VjU2AAPvPhZaGgGmG7m49lZcWusYM7LUSx/ZMFJGZt0PC6uAktBgTe+/lp80qhOZwGg0n18EdTQHdNWxBuGNJIgTsCftqqqVnSW0xJ47T8alRtMWLigUsNUklzoMQCIvdxG2lwkMw9cklzrxE24n0TXVKcCB9srNOveHDKfVp8CtTapnK8QfTzSSy0tMj1WRxjK54LbyIPQx0K4/SGR9QOZ48LcPsLdhczWwVlPYuU5q2hyHkO2qXkJMBFmCg4ICIRSoyqhRWqS0sS3LouG12tptDjB1vbUmF6LB1mMota4xzXKrsc55ICJjakZXNEuvBEQex7FMxLyMrmCTtw5eKCi2ZDtN1NuEBu/mJ9B2ARjDh16lz6eSE1SLMsEChUyF0glsxn1IgDXt3SaTzRLpktnXU6b93f5pj29ZEa8P0jMmpeYZsBq7vPRNbmrdqYbtGp75/SAxTtF0enTAEDT6p7GNaIalucSZKpYwNYaeRrc2aANLGxlY8RlpFnVtGafsrRSl4dmJiEmYkte4ZeYgcoNib3noRF+yptYsquaW3MW7+Pl7KGmHMBmw9lbw9PK2DrcnxJWykwsbB13SHuzGQipiBVuIsBpmdrrNjGg0TO106gSHiEPE8PDyDJbAiBGm2qXWwTapBBi0ImYgskRKrVeEsgnOQBqTlgJLuimHRx9EwYx3ALhfxhxk0XGhSLSS053/ABAEkACLA5d+66HRfRjKY6x47UmOSlWsX22S4Vj3Ow1Jz3FzpeC462LYE72j1K5nT9ICs3KIstGEdAIVr+YHVefyLZmWo3Q+CMaFUdV0GBayowkZtMvN20jwK9DhRSr0yWzpF/xyXLrF9N0GONkfBsYQDADhqOh3tstGHbTIBA7Q17ilVS4GJtsra1JKr4USHHZzjHcafdIodoOOxJTaliBuAhYjChrSWgmL5ZOX0CVVw7GMJaO+JMeSNlUucAT47pYbAtDRMHwkCDcb/NSjhKbWifSR95qVK7if2jOwrcpA1O+p7XKacOzKWjffUpYqukFDYM4kmHtJEjYi2+x6IGjrm5jZwm4+6HgiP8ZjYpmYslrYEudMXtbfsFTcQ5zBAuZjhzVmkA4ybBGwryQc0EgkSLAxvCbRc4tObUGEFQAGyq4mXOJvDC229nAkx4fRZa01HE7Nj3kmOSczsgDjPsi8RxzKdJz3vDWx7xMaiy6NPtxlus0HReFOxlSHNzvyuMubmMOPUjcrsZRrCatjgX4ebVph1R5pZqjWUyWmHzMxbmOg1Wavim0nAHf3VXOittwbsNTq0qrmsObOwZmlxtlgsB5ZEGey5fSzqVVgvcbJ1AkOkILcTbVeYLVvldrgi3MC8w0X0nQjXsgwxpioDUMAePmiqh2Uhoutb/mBIDafLvoD5Bdb/kwHAMZ2Vi/pLdp10bC13vLnsaADA5j02geKfQq1KrnVKbbGNTw5JdRjGANcfJSz1Xhw5RIgi4LD172Vh2IqtIsNt5H79EMUmEG/Hmie3c0hpZt8JmAOx8Qmdc+mQwt8uHJDka4FwPmg1cWXSAfZRYZm6ne+kJT8S55IBybXG6Y2kG3Izcir9JgDQBoBC3saGtDRoFmcSSSULHPIYYmbAR1JtqlYlzm0zl1tCOiAXX0Q8OWscQXy5xBjoY6gfuEukWU3lpdJd7x3In5ntkCwUq5ZTBcA0E2GgmSiqmnQBeAAdOCpmeocpJhJjwwNaOYkTbfq6fEqNcKbWsbc93uoQXkuNh9siUKZlznRJiw0AAsPqjpMcCXP1MacPsoXuEAN2XnX8TnlnsqYs1xe7sYygT4SVs6NoBheQIvbkjc/NF1wS6qpddxKlUpYWjTpNdUa38/2zT7hIBy8pOhnWFwOkHOc7+3TdFTiSuew9IuMm5Jkn9Vw6jlraFrNwhhZM4T8q61rliBWiEZj05r0stW3wKuOZu85h6AFdvouqO0zfVc/GMNneCuYjDFzjBgOyyZuMpOnyWyrQc95gwDEne06JDKga0TqJ5XUcPSAqu65Rc6uk6+URZDSphuIdxjfU9/hore4mkOfkrhC2m9is6rUmOp8obmbtBAInYrKxr6IytEjbZOcWvuTBQ6eeq0Zg1oOsTJvp2QM62uwZ4A34/CI5KbuzJKJVo5cpY0cvwi0zqfFMfSyZXU26bc/yha/NIcdUCpiGtfNT3iIDRfK3r5rO+u2nUzVdeAvA+UxtMvZDNPKSq78bTaS6nmnpHK6/fTfRZ3YqixxdRmeVj56eCaKL3AB8flaeGxLXiWnxG4XToV2VhLT+1kqU3MMFcL/ABM4e+plqNILaTTmb0kiTOmgFtVuwtdgfk3KjQQJXnlGg585Wl0AuMCYA1PkukSBqrV6u72LRSbZ7xmqneD7tPwi56k9l5/pPFFzsjTYJ1Ns3V/hVHRebrOW6mFuigFklPhXkpGpAogVRVihXLSCDBGifSquY4OabhKewOEFaDOL1JkkEf06D7roN6SrZsxIPdssxwjIgeaIeKnPmyjSAC7Trtvb0TD0iesz5doF/jdD/SjLln0VtnGWbtcPQrW3pOmdQQkHBu2IVyhiGvHKfuPJbKVenVEtP7SH03MNwh0BkdkmW5ZHURqPmEumOqd1cy2Ld0a/hE/ttzb7rPx3FZswwP6t1z8T0hmEUjHetVLCxd6yn1bkkknvquU6oSZJWwMUPaIOsR5U7axFwSD2MKxVIMgwqLAbFc/+JOFmu5jhUawNblymbHMTNhvPyXo+i+lMPQoCm+xusNai8vJCLw7jhw9MMe+k4MHLlpuDvCdL6X6rVUx+GddpMrOaDuC4yixz3lzrkmSep3XEqVJuVra1dTwuhAC5tVy1MC1wFnlNREKtJWopAqwVFIPRByGE4qK86rKpCoiD1WVS9oizqsqkyuWmWmD1CJtUsMtMFUWB1ihOelFyMBQLkBcihRlDKtKVcqIGIbKJrkJCw8XgJK0tqQlFiWE4dBVOqyoGLaw9KFmcZTgEeEEq06iiSitJWqSUUTqKJFRRPKtUlKkq0lRUUVFElStJRRRKtUhuaEQVJNaFCoihCrTqlF//2Q=="/>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5" name="Google Shape;95;p14" descr="data:image/jpeg;base64,/9j/4AAQSkZJRgABAQAAAQABAAD/2wCEAAkGBxQTEhQUExQWFBQWGRoYGRYYGBgYFxUbGxQXGRYXHxcYHCggHRslHBoXITEiJikrLi4uFyAzODQsNygtLisBCgoKDg0OGhAQGy8mICY0LDAsLy0sLywsNCw0LywsNC0vLC8sNDQsLDAvLCwsNCwsLCwsLDQsLCwsLywsLCwsLP/AABEIAGMAgwMBEQACEQEDEQH/xAAbAAABBQEBAAAAAAAAAAAAAAADAAECBAUGB//EADcQAAEDAgQEAwYEBgMAAAAAAAEAAhEDIQQSMUEFIlFhcYGREzJCobHRBiPB8AcUUqKy4RVTcv/EABoBAAIDAQEAAAAAAAAAAAAAAAIDAAEEBQb/xAAzEQABAwIEAgoCAQQDAAAAAAABAAIRAyEEEjFBUXEFEyJhgZGhseHwwdEjFDJS8RUzU//aAAwDAQACEQMRAD8A7VeDXo0lIUUgEQCimGIg1DKkKaPIqzJ/Zq8irMlkVZFMyY01RYrzKBYhLVcqOVDlVylCkK00KoUTKlElFElFElFElSiStRSARBRFY1Na1AStXB8Ic67uUf3H7Lq4fo177vsPX4WKri2ts259FdPDqZfGWA1o0tJJOvkPmtpwVF1XLEAAad/+lnGIqBkzqVN/CaZFpHcH7pjujqBECRyKEYqoNbqpVw0wA1pElo2IIBAk7g6rG+hIADQRJA4iLX4jdPbUi89/32RKvBRHK4zbXTvsmv6Lbl7DjPegbjDPaFlnY7CGmQDzZtI1Om3mubisM7DkA3nSFro1hUBItCqkBZYbqnSVEgdUBDeKsSoOahLUQKGQgIRJkKiSiiSiiSpRIIlEVjUxoQkrQ4aPzG8pdEmB/tdDBj+ZsCYustc9g3hboxLv+t/9v3XeFd//AJn0/a5vVt/yHr+lXw+IBcXuBbNmzpEDcW1lZ6NZpcarwROk6RbfTVNfTIbkbfjzVt+JaIjmkSMt5Wp1dgiLzpF0gUzvbmoUcPLTnuXXPY7RGmyGnRlh6y5NzzROqQ7s7JsLWu5pJMExO4tvvBQ0aozGmTvaeH5hXUZYOA5psZSBfSJ2cf8AEqsRTDqtInYn2V0nEMeO5HeWtBJsJ2G58N09xZTaSbftKAc4wgYKnZwjl0BIgkbg+aThmWIi20i8JlV1xx3hY3FcI2m4BpmROXp/pcXHYdlF4DDrtw+F0MNVc9suCzHhcxwWsFDKBEkqUSUUSVKKQCMKirFNv7+q0MCW4rqMBhgxotBIE9SV6jC0BSpi191xq1QvceGyslaUpAwJ/Lb2AHmNQkYX/pbyTK395QagFN+ZonPYtGsjcfqlOAo1M7ROaxG/MflGDnblO26KcWLBoJcZtpERMzpqEw4ltg25M20048NUPVG5Oih/KywgwCSSNw09kP8AT5qZa6JMkdxV9bDgRy5qNSpmYx/Qg26EwULn56bKveNPJEG5XOYi494DHSYMGL3kaR5wmYpzRScCdrIKIJeITfma8oj4bmfOLKfzm9uXHx28lP49L8/hZfFqZc6S1oLQCYMkgkj5LlY9jnuzEAEAE3kxp6LZhnBogHX3WTVC5LwtzSgFIKYmVKJKKJKKItMJrQhKuUKZ5XZSWAyTtbxWykx1qmUloN1ne4XbNyuoqVABJNl6hz2tGY6LjhpJgILqxcQGEaSSZIjYeJv6JJql7gKcaTP3imBgaJehNc9gAIbc+9NrncapQdVpNDSBc6za/FGQx5mfBGw2FazTU6n6+CdRw7KWmu5S6lUv5IGJw4LyLc7DfuIg+UpNai11XL/kD5jQ+qZTqEMngUWniYs/lI32d3B/RMbXy9mrY+h5H8aoTTm7L+6BTo5y4SQyZ0iSZm56GCkNpdaXNk5ddIuZ9kwvyAGL85Ra+ClpAPMY5nX3ny8k2phQ5hANzub/AHwQNrQ4E6cAouqVBDOUkgw47946oS+s0inaTofhWG0z2tuChVwTnSHOsBDTvrN/khfhalSQ920A7+KttZrYLRz+FgVmEEgiDuOi8/UaQYIuumwg3CrOCzEJwUECtJRRJUoj0wtDAgcum4QSaQB0EgdwvTdHkuoAO7x4Lj4kRUspHDtFRkCLOPpEHyn5ojRY2szKOP4VdY4sMngonDim5rh/5udJI08L27qjRbRe17eVzx+6KxUNRpaeaLjHAjIDzOt4DcpmIcHDqhqfbigpAg59grIWlKVKo4ioXfC0BpHqSfKyxPc4VjU2AAPvPhZaGgGmG7m49lZcWusYM7LUSx/ZMFJGZt0PC6uAktBgTe+/lp80qhOZwGg0n18EdTQHdNWxBuGNJIgTsCftqqqVnSW0xJ47T8alRtMWLigUsNUklzoMQCIvdxG2lwkMw9cklzrxE24n0TXVKcCB9srNOveHDKfVp8CtTapnK8QfTzSSy0tMj1WRxjK54LbyIPQx0K4/SGR9QOZ48LcPsLdhczWwVlPYuU5q2hyHkO2qXkJMBFmCg4ICIRSoyqhRWqS0sS3LouG12tptDjB1vbUmF6LB1mMota4xzXKrsc55ICJjakZXNEuvBEQex7FMxLyMrmCTtw5eKCi2ZDtN1NuEBu/mJ9B2ARjDh16lz6eSE1SLMsEChUyF0glsxn1IgDXt3SaTzRLpktnXU6b93f5pj29ZEa8P0jMmpeYZsBq7vPRNbmrdqYbtGp75/SAxTtF0enTAEDT6p7GNaIalucSZKpYwNYaeRrc2aANLGxlY8RlpFnVtGafsrRSl4dmJiEmYkte4ZeYgcoNib3noRF+yptYsquaW3MW7+Pl7KGmHMBmw9lbw9PK2DrcnxJWykwsbB13SHuzGQipiBVuIsBpmdrrNjGg0TO106gSHiEPE8PDyDJbAiBGm2qXWwTapBBi0ImYgskRKrVeEsgnOQBqTlgJLuimHRx9EwYx3ALhfxhxk0XGhSLSS053/ABAEkACLA5d+66HRfRjKY6x47UmOSlWsX22S4Vj3Ow1Jz3FzpeC462LYE72j1K5nT9ICs3KIstGEdAIVr+YHVefyLZmWo3Q+CMaFUdV0GBayowkZtMvN20jwK9DhRSr0yWzpF/xyXLrF9N0GONkfBsYQDADhqOh3tstGHbTIBA7Q17ilVS4GJtsra1JKr4USHHZzjHcafdIodoOOxJTaliBuAhYjChrSWgmL5ZOX0CVVw7GMJaO+JMeSNlUucAT47pYbAtDRMHwkCDcb/NSjhKbWifSR95qVK7if2jOwrcpA1O+p7XKacOzKWjffUpYqukFDYM4kmHtJEjYi2+x6IGjrm5jZwm4+6HgiP8ZjYpmYslrYEudMXtbfsFTcQ5zBAuZjhzVmkA4ybBGwryQc0EgkSLAxvCbRc4tObUGEFQAGyq4mXOJvDC229nAkx4fRZa01HE7Nj3kmOSczsgDjPsi8RxzKdJz3vDWx7xMaiy6NPtxlus0HReFOxlSHNzvyuMubmMOPUjcrsZRrCatjgX4ebVph1R5pZqjWUyWmHzMxbmOg1Wavim0nAHf3VXOittwbsNTq0qrmsObOwZmlxtlgsB5ZEGey5fSzqVVgvcbJ1AkOkILcTbVeYLVvldrgi3MC8w0X0nQjXsgwxpioDUMAePmiqh2Uhoutb/mBIDafLvoD5Bdb/kwHAMZ2Vi/pLdp10bC13vLnsaADA5j02geKfQq1KrnVKbbGNTw5JdRjGANcfJSz1Xhw5RIgi4LD172Vh2IqtIsNt5H79EMUmEG/Hmie3c0hpZt8JmAOx8Qmdc+mQwt8uHJDka4FwPmg1cWXSAfZRYZm6ne+kJT8S55IBybXG6Y2kG3Izcir9JgDQBoBC3saGtDRoFmcSSSULHPIYYmbAR1JtqlYlzm0zl1tCOiAXX0Q8OWscQXy5xBjoY6gfuEukWU3lpdJd7x3In5ntkCwUq5ZTBcA0E2GgmSiqmnQBeAAdOCpmeocpJhJjwwNaOYkTbfq6fEqNcKbWsbc93uoQXkuNh9siUKZlznRJiw0AAsPqjpMcCXP1MacPsoXuEAN2XnX8TnlnsqYs1xe7sYygT4SVs6NoBheQIvbkjc/NF1wS6qpddxKlUpYWjTpNdUa38/2zT7hIBy8pOhnWFwOkHOc7+3TdFTiSuew9IuMm5Jkn9Vw6jlraFrNwhhZM4T8q61rliBWiEZj05r0stW3wKuOZu85h6AFdvouqO0zfVc/GMNneCuYjDFzjBgOyyZuMpOnyWyrQc95gwDEne06JDKga0TqJ5XUcPSAqu65Rc6uk6+URZDSphuIdxjfU9/hore4mkOfkrhC2m9is6rUmOp8obmbtBAInYrKxr6IytEjbZOcWvuTBQ6eeq0Zg1oOsTJvp2QM62uwZ4A34/CI5KbuzJKJVo5cpY0cvwi0zqfFMfSyZXU26bc/yha/NIcdUCpiGtfNT3iIDRfK3r5rO+u2nUzVdeAvA+UxtMvZDNPKSq78bTaS6nmnpHK6/fTfRZ3YqixxdRmeVj56eCaKL3AB8flaeGxLXiWnxG4XToV2VhLT+1kqU3MMFcL/ABM4e+plqNILaTTmb0kiTOmgFtVuwtdgfk3KjQQJXnlGg585Wl0AuMCYA1PkukSBqrV6u72LRSbZ7xmqneD7tPwi56k9l5/pPFFzsjTYJ1Ns3V/hVHRebrOW6mFuigFklPhXkpGpAogVRVihXLSCDBGifSquY4OabhKewOEFaDOL1JkkEf06D7roN6SrZsxIPdssxwjIgeaIeKnPmyjSAC7Trtvb0TD0iesz5doF/jdD/SjLln0VtnGWbtcPQrW3pOmdQQkHBu2IVyhiGvHKfuPJbKVenVEtP7SH03MNwh0BkdkmW5ZHURqPmEumOqd1cy2Ld0a/hE/ttzb7rPx3FZswwP6t1z8T0hmEUjHetVLCxd6yn1bkkknvquU6oSZJWwMUPaIOsR5U7axFwSD2MKxVIMgwqLAbFc/+JOFmu5jhUawNblymbHMTNhvPyXo+i+lMPQoCm+xusNai8vJCLw7jhw9MMe+k4MHLlpuDvCdL6X6rVUx+GddpMrOaDuC4yixz3lzrkmSep3XEqVJuVra1dTwuhAC5tVy1MC1wFnlNREKtJWopAqwVFIPRByGE4qK86rKpCoiD1WVS9oizqsqkyuWmWmD1CJtUsMtMFUWB1ihOelFyMBQLkBcihRlDKtKVcqIGIbKJrkJCw8XgJK0tqQlFiWE4dBVOqyoGLaw9KFmcZTgEeEEq06iiSitJWqSUUTqKJFRRPKtUlKkq0lRUUVFElStJRRRKtUhuaEQVJNaFCoihCrTqlF//2Q=="/>
          <p:cNvSpPr txBox="1"/>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6" name="Google Shape;96;p14"/>
          <p:cNvSpPr txBox="1"/>
          <p:nvPr/>
        </p:nvSpPr>
        <p:spPr>
          <a:xfrm>
            <a:off x="2071687" y="0"/>
            <a:ext cx="7072312" cy="1384300"/>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chemeClr val="dk1"/>
              </a:buClr>
              <a:buSzPts val="2800"/>
              <a:buFont typeface="Arial"/>
              <a:buNone/>
            </a:pPr>
            <a:endParaRPr sz="2800" b="0" i="0" u="sng">
              <a:solidFill>
                <a:srgbClr val="943634"/>
              </a:solidFill>
              <a:latin typeface="Arial"/>
              <a:ea typeface="Arial"/>
              <a:cs typeface="Arial"/>
              <a:sym typeface="Arial"/>
            </a:endParaRPr>
          </a:p>
          <a:p>
            <a:pPr marL="0" marR="0" lvl="0" indent="0" algn="ctr" rtl="0">
              <a:lnSpc>
                <a:spcPct val="150000"/>
              </a:lnSpc>
              <a:spcBef>
                <a:spcPts val="0"/>
              </a:spcBef>
              <a:spcAft>
                <a:spcPts val="0"/>
              </a:spcAft>
              <a:buClr>
                <a:srgbClr val="943634"/>
              </a:buClr>
              <a:buSzPts val="2800"/>
              <a:buFont typeface="Arial"/>
              <a:buNone/>
            </a:pPr>
            <a:r>
              <a:rPr lang="en-US" sz="2800" b="0" i="0" u="sng">
                <a:solidFill>
                  <a:srgbClr val="943634"/>
                </a:solidFill>
                <a:latin typeface="Arial"/>
                <a:ea typeface="Arial"/>
                <a:cs typeface="Arial"/>
                <a:sym typeface="Arial"/>
              </a:rPr>
              <a:t> </a:t>
            </a:r>
            <a:endParaRPr/>
          </a:p>
        </p:txBody>
      </p:sp>
      <p:sp>
        <p:nvSpPr>
          <p:cNvPr id="97" name="Google Shape;97;p14"/>
          <p:cNvSpPr/>
          <p:nvPr/>
        </p:nvSpPr>
        <p:spPr>
          <a:xfrm>
            <a:off x="1651379" y="175223"/>
            <a:ext cx="7115275" cy="793768"/>
          </a:xfrm>
          <a:prstGeom prst="roundRect">
            <a:avLst>
              <a:gd name="adj" fmla="val 16667"/>
            </a:avLst>
          </a:prstGeom>
          <a:gradFill>
            <a:gsLst>
              <a:gs pos="0">
                <a:srgbClr val="9EEAFF"/>
              </a:gs>
              <a:gs pos="35000">
                <a:srgbClr val="BBEFFF"/>
              </a:gs>
              <a:gs pos="100000">
                <a:srgbClr val="E4F9FF"/>
              </a:gs>
            </a:gsLst>
            <a:lin ang="16200000" scaled="0"/>
          </a:gradFill>
          <a:ln w="9525" cap="flat" cmpd="sng">
            <a:solidFill>
              <a:srgbClr val="46AAC5"/>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lvl="0" algn="ctr">
              <a:buClr>
                <a:schemeClr val="accent1"/>
              </a:buClr>
              <a:buSzPts val="3200"/>
            </a:pPr>
            <a:endParaRPr lang="pt-BR" sz="2000" b="1" dirty="0" smtClean="0">
              <a:solidFill>
                <a:schemeClr val="bg2">
                  <a:lumMod val="75000"/>
                </a:schemeClr>
              </a:solidFill>
              <a:latin typeface="Tahoma" pitchFamily="34" charset="0"/>
              <a:ea typeface="Tahoma" pitchFamily="34" charset="0"/>
              <a:cs typeface="Tahoma" pitchFamily="34" charset="0"/>
              <a:sym typeface="Open Sans ExtraBold"/>
            </a:endParaRPr>
          </a:p>
          <a:p>
            <a:pPr lvl="0" algn="ctr">
              <a:buClr>
                <a:schemeClr val="accent1"/>
              </a:buClr>
              <a:buSzPts val="3200"/>
            </a:pPr>
            <a:r>
              <a:rPr lang="pt-BR" sz="2000" b="1" dirty="0" smtClean="0">
                <a:solidFill>
                  <a:schemeClr val="bg2">
                    <a:lumMod val="75000"/>
                  </a:schemeClr>
                </a:solidFill>
                <a:latin typeface="Tahoma" pitchFamily="34" charset="0"/>
                <a:ea typeface="Tahoma" pitchFamily="34" charset="0"/>
                <a:cs typeface="Tahoma" pitchFamily="34" charset="0"/>
                <a:sym typeface="Open Sans ExtraBold"/>
              </a:rPr>
              <a:t>DECRETO Nº 1452/2010 </a:t>
            </a:r>
          </a:p>
          <a:p>
            <a:pPr lvl="0" algn="ctr">
              <a:buClr>
                <a:schemeClr val="accent1"/>
              </a:buClr>
              <a:buSzPts val="3200"/>
            </a:pPr>
            <a:r>
              <a:rPr lang="pt-BR" dirty="0" smtClean="0"/>
              <a:t>"</a:t>
            </a:r>
            <a:r>
              <a:rPr lang="pt-BR" dirty="0"/>
              <a:t>REGULAMENTA </a:t>
            </a:r>
            <a:r>
              <a:rPr lang="pt-BR" dirty="0" smtClean="0"/>
              <a:t>A PROGRESSÃO VERTICAL DOS </a:t>
            </a:r>
            <a:r>
              <a:rPr lang="pt-BR" dirty="0"/>
              <a:t>PROFISSIONAIS </a:t>
            </a:r>
            <a:r>
              <a:rPr lang="pt-BR" dirty="0" smtClean="0"/>
              <a:t>DO MAGISTÉRIO PÚBLICO MUNICIPAL.“</a:t>
            </a:r>
          </a:p>
          <a:p>
            <a:pPr lvl="0" algn="ctr">
              <a:buClr>
                <a:schemeClr val="accent1"/>
              </a:buClr>
              <a:buSzPts val="3200"/>
            </a:pPr>
            <a:endParaRPr lang="pt-BR" sz="2000" b="1" dirty="0" smtClean="0">
              <a:solidFill>
                <a:schemeClr val="bg2">
                  <a:lumMod val="75000"/>
                </a:schemeClr>
              </a:solidFill>
              <a:latin typeface="Tahoma" pitchFamily="34" charset="0"/>
              <a:ea typeface="Tahoma" pitchFamily="34" charset="0"/>
              <a:cs typeface="Tahoma" pitchFamily="34" charset="0"/>
              <a:sym typeface="Open Sans ExtraBold"/>
            </a:endParaRPr>
          </a:p>
        </p:txBody>
      </p:sp>
      <p:sp>
        <p:nvSpPr>
          <p:cNvPr id="98" name="Google Shape;98;p14" descr="Resultado de imagem para decreto"/>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9" name="Google Shape;99;p14" descr="Resultado de imagem para decreto"/>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00" name="Google Shape;100;p14" descr="C:\Users\ronaldo1\Downloads\01.jpg"/>
          <p:cNvPicPr preferRelativeResize="0"/>
          <p:nvPr/>
        </p:nvPicPr>
        <p:blipFill rotWithShape="1">
          <a:blip r:embed="rId3">
            <a:alphaModFix/>
          </a:blip>
          <a:srcRect/>
          <a:stretch/>
        </p:blipFill>
        <p:spPr>
          <a:xfrm>
            <a:off x="190484" y="3968463"/>
            <a:ext cx="871457" cy="866686"/>
          </a:xfrm>
          <a:prstGeom prst="rect">
            <a:avLst/>
          </a:prstGeom>
          <a:noFill/>
          <a:ln>
            <a:noFill/>
          </a:ln>
        </p:spPr>
      </p:pic>
      <p:pic>
        <p:nvPicPr>
          <p:cNvPr id="101" name="Google Shape;101;p14"/>
          <p:cNvPicPr preferRelativeResize="0"/>
          <p:nvPr/>
        </p:nvPicPr>
        <p:blipFill rotWithShape="1">
          <a:blip r:embed="rId4">
            <a:alphaModFix/>
          </a:blip>
          <a:srcRect/>
          <a:stretch/>
        </p:blipFill>
        <p:spPr>
          <a:xfrm>
            <a:off x="325571" y="1466490"/>
            <a:ext cx="736370" cy="941896"/>
          </a:xfrm>
          <a:prstGeom prst="rect">
            <a:avLst/>
          </a:prstGeom>
          <a:noFill/>
          <a:ln>
            <a:noFill/>
          </a:ln>
        </p:spPr>
      </p:pic>
      <p:pic>
        <p:nvPicPr>
          <p:cNvPr id="2" name="Imagem 1"/>
          <p:cNvPicPr>
            <a:picLocks noChangeAspect="1"/>
          </p:cNvPicPr>
          <p:nvPr/>
        </p:nvPicPr>
        <p:blipFill>
          <a:blip r:embed="rId5"/>
          <a:stretch>
            <a:fillRect/>
          </a:stretch>
        </p:blipFill>
        <p:spPr>
          <a:xfrm>
            <a:off x="1129074" y="1674665"/>
            <a:ext cx="7828593" cy="2023878"/>
          </a:xfrm>
          <a:prstGeom prst="rect">
            <a:avLst/>
          </a:prstGeom>
        </p:spPr>
      </p:pic>
    </p:spTree>
    <p:extLst>
      <p:ext uri="{BB962C8B-B14F-4D97-AF65-F5344CB8AC3E}">
        <p14:creationId xmlns:p14="http://schemas.microsoft.com/office/powerpoint/2010/main" val="2449988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1208</TotalTime>
  <Words>1017</Words>
  <Application>Microsoft Office PowerPoint</Application>
  <PresentationFormat>Apresentação na tela (4:3)</PresentationFormat>
  <Paragraphs>167</Paragraphs>
  <Slides>20</Slides>
  <Notes>20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20</vt:i4>
      </vt:variant>
    </vt:vector>
  </HeadingPairs>
  <TitlesOfParts>
    <vt:vector size="28" baseType="lpstr">
      <vt:lpstr>Tahoma</vt:lpstr>
      <vt:lpstr>Cambria</vt:lpstr>
      <vt:lpstr>Calibri</vt:lpstr>
      <vt:lpstr>Arial</vt:lpstr>
      <vt:lpstr>Wingdings</vt:lpstr>
      <vt:lpstr>Open Sans ExtraBold</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Paula</dc:creator>
  <cp:lastModifiedBy>Vivian</cp:lastModifiedBy>
  <cp:revision>115</cp:revision>
  <dcterms:modified xsi:type="dcterms:W3CDTF">2020-11-17T23:30:25Z</dcterms:modified>
</cp:coreProperties>
</file>